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  <p:sldMasterId id="2147483676" r:id="rId2"/>
    <p:sldMasterId id="2147483686" r:id="rId3"/>
  </p:sldMasterIdLst>
  <p:notesMasterIdLst>
    <p:notesMasterId r:id="rId13"/>
  </p:notesMasterIdLst>
  <p:sldIdLst>
    <p:sldId id="297" r:id="rId4"/>
    <p:sldId id="293" r:id="rId5"/>
    <p:sldId id="296" r:id="rId6"/>
    <p:sldId id="303" r:id="rId7"/>
    <p:sldId id="298" r:id="rId8"/>
    <p:sldId id="301" r:id="rId9"/>
    <p:sldId id="300" r:id="rId10"/>
    <p:sldId id="295" r:id="rId11"/>
    <p:sldId id="302" r:id="rId12"/>
  </p:sldIdLst>
  <p:sldSz cx="12192000" cy="6858000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발표 자료" id="{BB92E9DB-BCCB-463C-A316-CEB7D64F1861}">
          <p14:sldIdLst>
            <p14:sldId id="297"/>
            <p14:sldId id="293"/>
            <p14:sldId id="296"/>
            <p14:sldId id="303"/>
            <p14:sldId id="298"/>
            <p14:sldId id="301"/>
            <p14:sldId id="300"/>
            <p14:sldId id="295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4C9F"/>
    <a:srgbClr val="00AF41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9" autoAdjust="0"/>
    <p:restoredTop sz="94660"/>
  </p:normalViewPr>
  <p:slideViewPr>
    <p:cSldViewPr>
      <p:cViewPr varScale="1">
        <p:scale>
          <a:sx n="113" d="100"/>
          <a:sy n="113" d="100"/>
        </p:scale>
        <p:origin x="6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0F875-AF0B-4CCA-A9C0-D2E2934423C8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16641E-1173-4B6C-8C3A-ABDC043E81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911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 userDrawn="1"/>
        </p:nvSpPr>
        <p:spPr>
          <a:xfrm>
            <a:off x="407989" y="3068960"/>
            <a:ext cx="11376024" cy="457200"/>
          </a:xfrm>
          <a:prstGeom prst="rect">
            <a:avLst/>
          </a:prstGeom>
        </p:spPr>
        <p:txBody>
          <a:bodyPr vert="horz" lIns="576000" tIns="18000" rIns="0" bIns="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4"/>
                </a:solidFill>
                <a:latin typeface="+mn-ea"/>
                <a:ea typeface="+mn-ea"/>
                <a:cs typeface="+mj-cs"/>
              </a:defRPr>
            </a:lvl1pPr>
          </a:lstStyle>
          <a:p>
            <a:endParaRPr lang="ko-KR" altLang="en-US" sz="2400"/>
          </a:p>
        </p:txBody>
      </p:sp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407989" y="2683768"/>
            <a:ext cx="11376024" cy="457200"/>
          </a:xfrm>
        </p:spPr>
        <p:txBody>
          <a:bodyPr lIns="576000" tIns="18000" rIns="0" bIns="0" anchor="ctr">
            <a:normAutofit/>
          </a:bodyPr>
          <a:lstStyle>
            <a:lvl1pPr algn="l">
              <a:defRPr sz="2400" b="0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2" y="548680"/>
            <a:ext cx="2208245" cy="252198"/>
          </a:xfrm>
          <a:prstGeom prst="rect">
            <a:avLst/>
          </a:prstGeom>
        </p:spPr>
      </p:pic>
      <p:sp>
        <p:nvSpPr>
          <p:cNvPr id="17" name="자유형 16"/>
          <p:cNvSpPr/>
          <p:nvPr userDrawn="1"/>
        </p:nvSpPr>
        <p:spPr>
          <a:xfrm>
            <a:off x="8228251" y="4"/>
            <a:ext cx="3963751" cy="2288165"/>
          </a:xfrm>
          <a:custGeom>
            <a:avLst/>
            <a:gdLst>
              <a:gd name="connsiteX0" fmla="*/ 0 w 3963750"/>
              <a:gd name="connsiteY0" fmla="*/ 0 h 2288165"/>
              <a:gd name="connsiteX1" fmla="*/ 3963750 w 3963750"/>
              <a:gd name="connsiteY1" fmla="*/ 0 h 2288165"/>
              <a:gd name="connsiteX2" fmla="*/ 3963750 w 3963750"/>
              <a:gd name="connsiteY2" fmla="*/ 2288165 h 2288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3750" h="2288165">
                <a:moveTo>
                  <a:pt x="0" y="0"/>
                </a:moveTo>
                <a:lnTo>
                  <a:pt x="3963750" y="0"/>
                </a:lnTo>
                <a:lnTo>
                  <a:pt x="3963750" y="2288165"/>
                </a:lnTo>
                <a:close/>
              </a:path>
            </a:pathLst>
          </a:custGeom>
          <a:solidFill>
            <a:srgbClr val="00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3" name="자유형 32"/>
          <p:cNvSpPr/>
          <p:nvPr userDrawn="1"/>
        </p:nvSpPr>
        <p:spPr>
          <a:xfrm>
            <a:off x="8228484" y="3426018"/>
            <a:ext cx="3963517" cy="3431987"/>
          </a:xfrm>
          <a:custGeom>
            <a:avLst/>
            <a:gdLst>
              <a:gd name="connsiteX0" fmla="*/ 1978645 w 3963517"/>
              <a:gd name="connsiteY0" fmla="*/ 0 h 3431987"/>
              <a:gd name="connsiteX1" fmla="*/ 3963188 w 3963517"/>
              <a:gd name="connsiteY1" fmla="*/ 3431986 h 3431987"/>
              <a:gd name="connsiteX2" fmla="*/ 3963517 w 3963517"/>
              <a:gd name="connsiteY2" fmla="*/ 3431986 h 3431987"/>
              <a:gd name="connsiteX3" fmla="*/ 3963517 w 3963517"/>
              <a:gd name="connsiteY3" fmla="*/ 3431987 h 3431987"/>
              <a:gd name="connsiteX4" fmla="*/ 0 w 3963517"/>
              <a:gd name="connsiteY4" fmla="*/ 3431987 h 343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3517" h="3431987">
                <a:moveTo>
                  <a:pt x="1978645" y="0"/>
                </a:moveTo>
                <a:lnTo>
                  <a:pt x="3963188" y="3431986"/>
                </a:lnTo>
                <a:lnTo>
                  <a:pt x="3963517" y="3431986"/>
                </a:lnTo>
                <a:lnTo>
                  <a:pt x="3963517" y="3431987"/>
                </a:lnTo>
                <a:lnTo>
                  <a:pt x="0" y="3431987"/>
                </a:lnTo>
                <a:close/>
              </a:path>
            </a:pathLst>
          </a:custGeom>
          <a:solidFill>
            <a:srgbClr val="008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2" name="자유형 31"/>
          <p:cNvSpPr/>
          <p:nvPr userDrawn="1"/>
        </p:nvSpPr>
        <p:spPr>
          <a:xfrm>
            <a:off x="8226037" y="0"/>
            <a:ext cx="3965963" cy="6858000"/>
          </a:xfrm>
          <a:custGeom>
            <a:avLst/>
            <a:gdLst>
              <a:gd name="connsiteX0" fmla="*/ 0 w 3965962"/>
              <a:gd name="connsiteY0" fmla="*/ 0 h 6858000"/>
              <a:gd name="connsiteX1" fmla="*/ 2212 w 3965962"/>
              <a:gd name="connsiteY1" fmla="*/ 0 h 6858000"/>
              <a:gd name="connsiteX2" fmla="*/ 3965962 w 3965962"/>
              <a:gd name="connsiteY2" fmla="*/ 2288165 h 6858000"/>
              <a:gd name="connsiteX3" fmla="*/ 3965962 w 3965962"/>
              <a:gd name="connsiteY3" fmla="*/ 6858000 h 6858000"/>
              <a:gd name="connsiteX4" fmla="*/ 3965633 w 396596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5962" h="6858000">
                <a:moveTo>
                  <a:pt x="0" y="0"/>
                </a:moveTo>
                <a:lnTo>
                  <a:pt x="2212" y="0"/>
                </a:lnTo>
                <a:lnTo>
                  <a:pt x="3965962" y="2288165"/>
                </a:lnTo>
                <a:lnTo>
                  <a:pt x="3965962" y="6858000"/>
                </a:lnTo>
                <a:lnTo>
                  <a:pt x="3965633" y="6858000"/>
                </a:lnTo>
                <a:close/>
              </a:path>
            </a:pathLst>
          </a:custGeom>
          <a:solidFill>
            <a:srgbClr val="00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404788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pos="5602">
          <p15:clr>
            <a:srgbClr val="FBAE40"/>
          </p15:clr>
        </p15:guide>
        <p15:guide id="3" pos="5567">
          <p15:clr>
            <a:srgbClr val="FBAE40"/>
          </p15:clr>
        </p15:guide>
        <p15:guide id="4" pos="193">
          <p15:clr>
            <a:srgbClr val="FBAE40"/>
          </p15:clr>
        </p15:guide>
        <p15:guide id="5" orient="horz" pos="4110">
          <p15:clr>
            <a:srgbClr val="FBAE40"/>
          </p15:clr>
        </p15:guide>
        <p15:guide id="6" orient="horz" pos="663">
          <p15:clr>
            <a:srgbClr val="FBAE40"/>
          </p15:clr>
        </p15:guide>
        <p15:guide id="7" orient="horz" pos="618">
          <p15:clr>
            <a:srgbClr val="FBAE40"/>
          </p15:clr>
        </p15:guide>
        <p15:guide id="8" orient="horz" pos="406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95363" y="307464"/>
            <a:ext cx="8280959" cy="457200"/>
          </a:xfrm>
        </p:spPr>
        <p:txBody>
          <a:bodyPr lIns="72000" tIns="72000" rIns="0" bIns="0" anchor="ctr">
            <a:normAutofit/>
          </a:bodyPr>
          <a:lstStyle>
            <a:lvl1pPr algn="l">
              <a:defRPr sz="23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335363" y="764664"/>
            <a:ext cx="11521279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35361" y="764664"/>
            <a:ext cx="360000" cy="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461" y="430798"/>
            <a:ext cx="1882579" cy="252198"/>
          </a:xfrm>
          <a:prstGeom prst="rect">
            <a:avLst/>
          </a:prstGeom>
        </p:spPr>
      </p:pic>
      <p:sp>
        <p:nvSpPr>
          <p:cNvPr id="17" name="직사각형 16"/>
          <p:cNvSpPr/>
          <p:nvPr userDrawn="1"/>
        </p:nvSpPr>
        <p:spPr>
          <a:xfrm>
            <a:off x="6096000" y="6524629"/>
            <a:ext cx="5760640" cy="333375"/>
          </a:xfrm>
          <a:prstGeom prst="rect">
            <a:avLst/>
          </a:prstGeom>
        </p:spPr>
        <p:txBody>
          <a:bodyPr vert="horz" lIns="91440" tIns="45720" rIns="0" bIns="72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en-US" altLang="ko-KR" sz="110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/ 16 PAGE</a:t>
            </a:r>
            <a:endParaRPr lang="ko-KR" altLang="en-US" sz="1100" dirty="0">
              <a:solidFill>
                <a:schemeClr val="bg2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334963" y="6524629"/>
            <a:ext cx="5760640" cy="333375"/>
          </a:xfrm>
          <a:prstGeom prst="rect">
            <a:avLst/>
          </a:prstGeom>
        </p:spPr>
        <p:txBody>
          <a:bodyPr vert="horz" lIns="0" tIns="45720" rIns="0" bIns="72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현대베트남조선 현황</a:t>
            </a:r>
          </a:p>
        </p:txBody>
      </p:sp>
    </p:spTree>
    <p:extLst>
      <p:ext uri="{BB962C8B-B14F-4D97-AF65-F5344CB8AC3E}">
        <p14:creationId xmlns:p14="http://schemas.microsoft.com/office/powerpoint/2010/main" val="16211958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pos="5602">
          <p15:clr>
            <a:srgbClr val="FBAE40"/>
          </p15:clr>
        </p15:guide>
        <p15:guide id="4" pos="193">
          <p15:clr>
            <a:srgbClr val="FBAE40"/>
          </p15:clr>
        </p15:guide>
        <p15:guide id="5" orient="horz" pos="4065">
          <p15:clr>
            <a:srgbClr val="FBAE40"/>
          </p15:clr>
        </p15:guide>
        <p15:guide id="7" orient="horz" pos="61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95363" y="307464"/>
            <a:ext cx="8280959" cy="457200"/>
          </a:xfrm>
        </p:spPr>
        <p:txBody>
          <a:bodyPr lIns="72000" tIns="72000" rIns="0" bIns="0" anchor="ctr">
            <a:normAutofit/>
          </a:bodyPr>
          <a:lstStyle>
            <a:lvl1pPr algn="l">
              <a:defRPr sz="23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335363" y="764664"/>
            <a:ext cx="11521279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35361" y="764664"/>
            <a:ext cx="360000" cy="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461" y="430798"/>
            <a:ext cx="1882579" cy="252198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334963" y="6524629"/>
            <a:ext cx="5760640" cy="333375"/>
          </a:xfrm>
          <a:prstGeom prst="rect">
            <a:avLst/>
          </a:prstGeom>
        </p:spPr>
        <p:txBody>
          <a:bodyPr vert="horz" lIns="0" tIns="45720" rIns="0" bIns="72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현대베트남조선 현황</a:t>
            </a:r>
          </a:p>
        </p:txBody>
      </p:sp>
    </p:spTree>
    <p:extLst>
      <p:ext uri="{BB962C8B-B14F-4D97-AF65-F5344CB8AC3E}">
        <p14:creationId xmlns:p14="http://schemas.microsoft.com/office/powerpoint/2010/main" val="3329354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pos="5602">
          <p15:clr>
            <a:srgbClr val="FBAE40"/>
          </p15:clr>
        </p15:guide>
        <p15:guide id="3" pos="5567">
          <p15:clr>
            <a:srgbClr val="FBAE40"/>
          </p15:clr>
        </p15:guide>
        <p15:guide id="4" pos="193">
          <p15:clr>
            <a:srgbClr val="FBAE40"/>
          </p15:clr>
        </p15:guide>
        <p15:guide id="7" orient="horz" pos="618">
          <p15:clr>
            <a:srgbClr val="FBAE40"/>
          </p15:clr>
        </p15:guide>
        <p15:guide id="8" orient="horz" pos="406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 preferRelativeResize="0"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972"/>
          <a:stretch/>
        </p:blipFill>
        <p:spPr>
          <a:xfrm>
            <a:off x="609331" y="351041"/>
            <a:ext cx="2177250" cy="434881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8B35E44-33E5-2DC1-2921-7F43CFD8B7EA}"/>
              </a:ext>
            </a:extLst>
          </p:cNvPr>
          <p:cNvPicPr preferRelativeResize="0"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614" y="-9771"/>
            <a:ext cx="6335093" cy="68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9550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57" y="484866"/>
            <a:ext cx="2274982" cy="346431"/>
          </a:xfrm>
          <a:prstGeom prst="rect">
            <a:avLst/>
          </a:prstGeom>
        </p:spPr>
      </p:pic>
      <p:grpSp>
        <p:nvGrpSpPr>
          <p:cNvPr id="6" name="그룹 5"/>
          <p:cNvGrpSpPr/>
          <p:nvPr userDrawn="1"/>
        </p:nvGrpSpPr>
        <p:grpSpPr>
          <a:xfrm>
            <a:off x="8103337" y="5351"/>
            <a:ext cx="4088663" cy="6852649"/>
            <a:chOff x="6169528" y="0"/>
            <a:chExt cx="2974473" cy="6858004"/>
          </a:xfrm>
        </p:grpSpPr>
        <p:sp>
          <p:nvSpPr>
            <p:cNvPr id="7" name="자유형 6"/>
            <p:cNvSpPr/>
            <p:nvPr userDrawn="1"/>
          </p:nvSpPr>
          <p:spPr>
            <a:xfrm>
              <a:off x="6171188" y="3"/>
              <a:ext cx="2972813" cy="2288165"/>
            </a:xfrm>
            <a:custGeom>
              <a:avLst/>
              <a:gdLst>
                <a:gd name="connsiteX0" fmla="*/ 0 w 3963750"/>
                <a:gd name="connsiteY0" fmla="*/ 0 h 2288165"/>
                <a:gd name="connsiteX1" fmla="*/ 3963750 w 3963750"/>
                <a:gd name="connsiteY1" fmla="*/ 0 h 2288165"/>
                <a:gd name="connsiteX2" fmla="*/ 3963750 w 3963750"/>
                <a:gd name="connsiteY2" fmla="*/ 2288165 h 228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63750" h="2288165">
                  <a:moveTo>
                    <a:pt x="0" y="0"/>
                  </a:moveTo>
                  <a:lnTo>
                    <a:pt x="3963750" y="0"/>
                  </a:lnTo>
                  <a:lnTo>
                    <a:pt x="3963750" y="2288165"/>
                  </a:lnTo>
                  <a:close/>
                </a:path>
              </a:pathLst>
            </a:custGeom>
            <a:solidFill>
              <a:srgbClr val="00E6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4966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7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R"/>
                <a:cs typeface="+mn-cs"/>
              </a:endParaRPr>
            </a:p>
          </p:txBody>
        </p:sp>
        <p:sp>
          <p:nvSpPr>
            <p:cNvPr id="8" name="자유형 7"/>
            <p:cNvSpPr/>
            <p:nvPr userDrawn="1"/>
          </p:nvSpPr>
          <p:spPr>
            <a:xfrm>
              <a:off x="6171363" y="3426017"/>
              <a:ext cx="2972638" cy="3431987"/>
            </a:xfrm>
            <a:custGeom>
              <a:avLst/>
              <a:gdLst>
                <a:gd name="connsiteX0" fmla="*/ 1978645 w 3963517"/>
                <a:gd name="connsiteY0" fmla="*/ 0 h 3431987"/>
                <a:gd name="connsiteX1" fmla="*/ 3963188 w 3963517"/>
                <a:gd name="connsiteY1" fmla="*/ 3431986 h 3431987"/>
                <a:gd name="connsiteX2" fmla="*/ 3963517 w 3963517"/>
                <a:gd name="connsiteY2" fmla="*/ 3431986 h 3431987"/>
                <a:gd name="connsiteX3" fmla="*/ 3963517 w 3963517"/>
                <a:gd name="connsiteY3" fmla="*/ 3431987 h 3431987"/>
                <a:gd name="connsiteX4" fmla="*/ 0 w 3963517"/>
                <a:gd name="connsiteY4" fmla="*/ 3431987 h 343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3517" h="3431987">
                  <a:moveTo>
                    <a:pt x="1978645" y="0"/>
                  </a:moveTo>
                  <a:lnTo>
                    <a:pt x="3963188" y="3431986"/>
                  </a:lnTo>
                  <a:lnTo>
                    <a:pt x="3963517" y="3431986"/>
                  </a:lnTo>
                  <a:lnTo>
                    <a:pt x="3963517" y="3431987"/>
                  </a:lnTo>
                  <a:lnTo>
                    <a:pt x="0" y="3431987"/>
                  </a:lnTo>
                  <a:close/>
                </a:path>
              </a:pathLst>
            </a:custGeom>
            <a:solidFill>
              <a:srgbClr val="00823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4966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7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R"/>
                <a:cs typeface="+mn-cs"/>
              </a:endParaRPr>
            </a:p>
          </p:txBody>
        </p:sp>
        <p:sp>
          <p:nvSpPr>
            <p:cNvPr id="9" name="자유형 8"/>
            <p:cNvSpPr/>
            <p:nvPr userDrawn="1"/>
          </p:nvSpPr>
          <p:spPr>
            <a:xfrm>
              <a:off x="6169528" y="0"/>
              <a:ext cx="2974472" cy="6858000"/>
            </a:xfrm>
            <a:custGeom>
              <a:avLst/>
              <a:gdLst>
                <a:gd name="connsiteX0" fmla="*/ 0 w 3965962"/>
                <a:gd name="connsiteY0" fmla="*/ 0 h 6858000"/>
                <a:gd name="connsiteX1" fmla="*/ 2212 w 3965962"/>
                <a:gd name="connsiteY1" fmla="*/ 0 h 6858000"/>
                <a:gd name="connsiteX2" fmla="*/ 3965962 w 3965962"/>
                <a:gd name="connsiteY2" fmla="*/ 2288165 h 6858000"/>
                <a:gd name="connsiteX3" fmla="*/ 3965962 w 3965962"/>
                <a:gd name="connsiteY3" fmla="*/ 6858000 h 6858000"/>
                <a:gd name="connsiteX4" fmla="*/ 3965633 w 3965962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5962" h="6858000">
                  <a:moveTo>
                    <a:pt x="0" y="0"/>
                  </a:moveTo>
                  <a:lnTo>
                    <a:pt x="2212" y="0"/>
                  </a:lnTo>
                  <a:lnTo>
                    <a:pt x="3965962" y="2288165"/>
                  </a:lnTo>
                  <a:lnTo>
                    <a:pt x="3965962" y="6858000"/>
                  </a:lnTo>
                  <a:lnTo>
                    <a:pt x="3965633" y="6858000"/>
                  </a:lnTo>
                  <a:close/>
                </a:path>
              </a:pathLst>
            </a:custGeom>
            <a:solidFill>
              <a:srgbClr val="00AD1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4966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7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R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30728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425" y="-5277"/>
            <a:ext cx="12189575" cy="6856237"/>
          </a:xfrm>
          <a:prstGeom prst="rect">
            <a:avLst/>
          </a:prstGeom>
        </p:spPr>
      </p:pic>
      <p:sp>
        <p:nvSpPr>
          <p:cNvPr id="10" name="Rectangle 5"/>
          <p:cNvSpPr>
            <a:spLocks noChangeArrowheads="1"/>
          </p:cNvSpPr>
          <p:nvPr userDrawn="1"/>
        </p:nvSpPr>
        <p:spPr bwMode="auto">
          <a:xfrm>
            <a:off x="3" y="6690738"/>
            <a:ext cx="12192000" cy="167262"/>
          </a:xfrm>
          <a:prstGeom prst="rect">
            <a:avLst/>
          </a:prstGeom>
          <a:solidFill>
            <a:srgbClr val="034EA2"/>
          </a:solidFill>
          <a:ln w="9525">
            <a:noFill/>
            <a:miter lim="800000"/>
            <a:headEnd/>
            <a:tailEnd/>
          </a:ln>
        </p:spPr>
        <p:txBody>
          <a:bodyPr vert="horz" wrap="square" lIns="84968" tIns="42484" rIns="84968" bIns="42484" numCol="1" anchor="t" anchorCtr="0" compatLnSpc="1">
            <a:prstTxWarp prst="textNoShape">
              <a:avLst/>
            </a:prstTxWarp>
          </a:bodyPr>
          <a:lstStyle/>
          <a:p>
            <a:pPr marL="0" algn="l" defTabSz="927082" rtl="0" eaLnBrk="1" latinLnBrk="1" hangingPunct="1"/>
            <a:endParaRPr lang="ko-KR" altLang="en-US" sz="1858" kern="1200" dirty="0">
              <a:solidFill>
                <a:prstClr val="black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07" y="603243"/>
            <a:ext cx="1567619" cy="18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58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575044" y="744143"/>
            <a:ext cx="1104192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46506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제목 슬라이드(C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575044" y="1061537"/>
            <a:ext cx="11041921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16"/>
          <p:cNvSpPr>
            <a:spLocks noChangeArrowheads="1"/>
          </p:cNvSpPr>
          <p:nvPr userDrawn="1"/>
        </p:nvSpPr>
        <p:spPr bwMode="auto">
          <a:xfrm>
            <a:off x="9008049" y="929032"/>
            <a:ext cx="2486996" cy="95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altLang="ko-KR" sz="929" baseline="30000" dirty="0">
                <a:gradFill>
                  <a:gsLst>
                    <a:gs pos="0">
                      <a:srgbClr val="034EA2"/>
                    </a:gs>
                    <a:gs pos="100000">
                      <a:srgbClr val="034EA2"/>
                    </a:gs>
                  </a:gsLst>
                  <a:lin ang="5400000" scaled="0"/>
                </a:gradFill>
                <a:latin typeface="현대체 Medium" pitchFamily="18" charset="-127"/>
                <a:ea typeface="현대체 Medium" pitchFamily="18" charset="-127"/>
                <a:cs typeface="현대체 Medium" pitchFamily="18" charset="-127"/>
              </a:rPr>
              <a:t>HYUNDAI HEAVY INDUSTRIES HOLDINGS</a:t>
            </a:r>
          </a:p>
        </p:txBody>
      </p:sp>
      <p:sp>
        <p:nvSpPr>
          <p:cNvPr id="8" name="Rectangle 17"/>
          <p:cNvSpPr>
            <a:spLocks noChangeArrowheads="1"/>
          </p:cNvSpPr>
          <p:nvPr userDrawn="1"/>
        </p:nvSpPr>
        <p:spPr bwMode="auto">
          <a:xfrm flipH="1">
            <a:off x="11533730" y="6579976"/>
            <a:ext cx="484389" cy="19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/>
          <a:lstStyle/>
          <a:p>
            <a:pPr algn="r">
              <a:lnSpc>
                <a:spcPct val="100000"/>
              </a:lnSpc>
              <a:defRPr/>
            </a:pPr>
            <a:fld id="{2BB8872E-4CE4-4DE7-BA1A-F3F28E5123FF}" type="slidenum">
              <a:rPr lang="en-US" altLang="ko-KR" sz="1022" i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+mn-ea"/>
                <a:ea typeface="+mn-ea"/>
                <a:cs typeface="Arial" pitchFamily="34" charset="0"/>
              </a:rPr>
              <a:pPr algn="r">
                <a:lnSpc>
                  <a:spcPct val="100000"/>
                </a:lnSpc>
                <a:defRPr/>
              </a:pPr>
              <a:t>‹#›</a:t>
            </a:fld>
            <a:endParaRPr lang="en-US" altLang="ko-KR" sz="1022" i="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+mn-ea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5305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4">
          <p15:clr>
            <a:srgbClr val="FBAE40"/>
          </p15:clr>
        </p15:guide>
        <p15:guide id="2" pos="413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.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Untitled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38" y="-23283"/>
            <a:ext cx="12190925" cy="68569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64531" y="2594916"/>
            <a:ext cx="10516312" cy="1324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>
            <a:lvl1pPr algn="ctr">
              <a:lnSpc>
                <a:spcPct val="120000"/>
              </a:lnSpc>
              <a:defRPr lang="ko-KR" altLang="en-US" sz="3025" spc="0" baseline="0">
                <a:solidFill>
                  <a:srgbClr val="034EA2"/>
                </a:solidFill>
                <a:latin typeface="현대체 Bold" panose="02020603020101020101" pitchFamily="18" charset="-127"/>
                <a:ea typeface="현대체 Bold" panose="02020603020101020101" pitchFamily="18" charset="-127"/>
                <a:cs typeface="현대체 Bold" pitchFamily="18" charset="-127"/>
              </a:defRPr>
            </a:lvl1pPr>
          </a:lstStyle>
          <a:p>
            <a:pPr marL="0" lvl="0" algn="ctr" defTabSz="943400">
              <a:lnSpc>
                <a:spcPts val="2987"/>
              </a:lnSpc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4766772" y="4266186"/>
            <a:ext cx="2658462" cy="450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324" baseline="0">
                <a:solidFill>
                  <a:schemeClr val="bg1">
                    <a:lumMod val="50000"/>
                  </a:schemeClr>
                </a:solidFill>
                <a:latin typeface="현대체 Light" panose="02020603020101020101" pitchFamily="18" charset="-127"/>
                <a:ea typeface="현대체 Light" panose="02020603020101020101" pitchFamily="18" charset="-127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113" y="5767927"/>
            <a:ext cx="2265680" cy="38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73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609278" y="707962"/>
            <a:ext cx="1104192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7611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.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Untitled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38" y="-23283"/>
            <a:ext cx="12190925" cy="68569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64531" y="2594916"/>
            <a:ext cx="10516312" cy="1324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>
            <a:lvl1pPr algn="ctr">
              <a:lnSpc>
                <a:spcPct val="120000"/>
              </a:lnSpc>
              <a:defRPr lang="ko-KR" altLang="en-US" sz="3025" spc="0" baseline="0">
                <a:solidFill>
                  <a:srgbClr val="034EA2"/>
                </a:solidFill>
                <a:latin typeface="현대체 Bold" panose="02020603020101020101" pitchFamily="18" charset="-127"/>
                <a:ea typeface="현대체 Bold" panose="02020603020101020101" pitchFamily="18" charset="-127"/>
                <a:cs typeface="현대체 Bold" pitchFamily="18" charset="-127"/>
              </a:defRPr>
            </a:lvl1pPr>
          </a:lstStyle>
          <a:p>
            <a:pPr marL="0" lvl="0" algn="ctr" defTabSz="943400">
              <a:lnSpc>
                <a:spcPts val="2987"/>
              </a:lnSpc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4766772" y="4266186"/>
            <a:ext cx="2658462" cy="450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324" baseline="0">
                <a:solidFill>
                  <a:schemeClr val="bg1">
                    <a:lumMod val="50000"/>
                  </a:schemeClr>
                </a:solidFill>
                <a:latin typeface="현대체 Light" panose="02020603020101020101" pitchFamily="18" charset="-127"/>
                <a:ea typeface="현대체 Light" panose="02020603020101020101" pitchFamily="18" charset="-127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117" y="5938246"/>
            <a:ext cx="2453140" cy="3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96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 userDrawn="1"/>
        </p:nvSpPr>
        <p:spPr>
          <a:xfrm>
            <a:off x="407989" y="3068960"/>
            <a:ext cx="11376024" cy="457200"/>
          </a:xfrm>
          <a:prstGeom prst="rect">
            <a:avLst/>
          </a:prstGeom>
        </p:spPr>
        <p:txBody>
          <a:bodyPr vert="horz" lIns="576000" tIns="18000" rIns="0" bIns="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4"/>
                </a:solidFill>
                <a:latin typeface="+mn-ea"/>
                <a:ea typeface="+mn-ea"/>
                <a:cs typeface="+mj-cs"/>
              </a:defRPr>
            </a:lvl1pPr>
          </a:lstStyle>
          <a:p>
            <a:endParaRPr lang="ko-KR" altLang="en-US" sz="240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7" y="564002"/>
            <a:ext cx="1882579" cy="2521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407989" y="2683768"/>
            <a:ext cx="11376024" cy="457200"/>
          </a:xfrm>
        </p:spPr>
        <p:txBody>
          <a:bodyPr lIns="576000" tIns="18000" rIns="0" bIns="0" anchor="ctr">
            <a:normAutofit/>
          </a:bodyPr>
          <a:lstStyle>
            <a:lvl1pPr algn="l">
              <a:defRPr sz="2400" b="0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7" y="564002"/>
            <a:ext cx="1882579" cy="252198"/>
          </a:xfrm>
          <a:prstGeom prst="rect">
            <a:avLst/>
          </a:prstGeom>
        </p:spPr>
      </p:pic>
      <p:sp>
        <p:nvSpPr>
          <p:cNvPr id="17" name="자유형 16"/>
          <p:cNvSpPr/>
          <p:nvPr userDrawn="1"/>
        </p:nvSpPr>
        <p:spPr>
          <a:xfrm>
            <a:off x="8228251" y="4"/>
            <a:ext cx="3963751" cy="2288165"/>
          </a:xfrm>
          <a:custGeom>
            <a:avLst/>
            <a:gdLst>
              <a:gd name="connsiteX0" fmla="*/ 0 w 3963750"/>
              <a:gd name="connsiteY0" fmla="*/ 0 h 2288165"/>
              <a:gd name="connsiteX1" fmla="*/ 3963750 w 3963750"/>
              <a:gd name="connsiteY1" fmla="*/ 0 h 2288165"/>
              <a:gd name="connsiteX2" fmla="*/ 3963750 w 3963750"/>
              <a:gd name="connsiteY2" fmla="*/ 2288165 h 2288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3750" h="2288165">
                <a:moveTo>
                  <a:pt x="0" y="0"/>
                </a:moveTo>
                <a:lnTo>
                  <a:pt x="3963750" y="0"/>
                </a:lnTo>
                <a:lnTo>
                  <a:pt x="3963750" y="2288165"/>
                </a:lnTo>
                <a:close/>
              </a:path>
            </a:pathLst>
          </a:custGeom>
          <a:solidFill>
            <a:srgbClr val="00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3" name="자유형 32"/>
          <p:cNvSpPr/>
          <p:nvPr userDrawn="1"/>
        </p:nvSpPr>
        <p:spPr>
          <a:xfrm>
            <a:off x="8228484" y="3426018"/>
            <a:ext cx="3963517" cy="3431987"/>
          </a:xfrm>
          <a:custGeom>
            <a:avLst/>
            <a:gdLst>
              <a:gd name="connsiteX0" fmla="*/ 1978645 w 3963517"/>
              <a:gd name="connsiteY0" fmla="*/ 0 h 3431987"/>
              <a:gd name="connsiteX1" fmla="*/ 3963188 w 3963517"/>
              <a:gd name="connsiteY1" fmla="*/ 3431986 h 3431987"/>
              <a:gd name="connsiteX2" fmla="*/ 3963517 w 3963517"/>
              <a:gd name="connsiteY2" fmla="*/ 3431986 h 3431987"/>
              <a:gd name="connsiteX3" fmla="*/ 3963517 w 3963517"/>
              <a:gd name="connsiteY3" fmla="*/ 3431987 h 3431987"/>
              <a:gd name="connsiteX4" fmla="*/ 0 w 3963517"/>
              <a:gd name="connsiteY4" fmla="*/ 3431987 h 343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3517" h="3431987">
                <a:moveTo>
                  <a:pt x="1978645" y="0"/>
                </a:moveTo>
                <a:lnTo>
                  <a:pt x="3963188" y="3431986"/>
                </a:lnTo>
                <a:lnTo>
                  <a:pt x="3963517" y="3431986"/>
                </a:lnTo>
                <a:lnTo>
                  <a:pt x="3963517" y="3431987"/>
                </a:lnTo>
                <a:lnTo>
                  <a:pt x="0" y="3431987"/>
                </a:lnTo>
                <a:close/>
              </a:path>
            </a:pathLst>
          </a:custGeom>
          <a:solidFill>
            <a:srgbClr val="008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2" name="자유형 31"/>
          <p:cNvSpPr/>
          <p:nvPr userDrawn="1"/>
        </p:nvSpPr>
        <p:spPr>
          <a:xfrm>
            <a:off x="8226037" y="0"/>
            <a:ext cx="3965963" cy="6858000"/>
          </a:xfrm>
          <a:custGeom>
            <a:avLst/>
            <a:gdLst>
              <a:gd name="connsiteX0" fmla="*/ 0 w 3965962"/>
              <a:gd name="connsiteY0" fmla="*/ 0 h 6858000"/>
              <a:gd name="connsiteX1" fmla="*/ 2212 w 3965962"/>
              <a:gd name="connsiteY1" fmla="*/ 0 h 6858000"/>
              <a:gd name="connsiteX2" fmla="*/ 3965962 w 3965962"/>
              <a:gd name="connsiteY2" fmla="*/ 2288165 h 6858000"/>
              <a:gd name="connsiteX3" fmla="*/ 3965962 w 3965962"/>
              <a:gd name="connsiteY3" fmla="*/ 6858000 h 6858000"/>
              <a:gd name="connsiteX4" fmla="*/ 3965633 w 396596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5962" h="6858000">
                <a:moveTo>
                  <a:pt x="0" y="0"/>
                </a:moveTo>
                <a:lnTo>
                  <a:pt x="2212" y="0"/>
                </a:lnTo>
                <a:lnTo>
                  <a:pt x="3965962" y="2288165"/>
                </a:lnTo>
                <a:lnTo>
                  <a:pt x="3965962" y="6858000"/>
                </a:lnTo>
                <a:lnTo>
                  <a:pt x="3965633" y="6858000"/>
                </a:lnTo>
                <a:close/>
              </a:path>
            </a:pathLst>
          </a:custGeom>
          <a:solidFill>
            <a:srgbClr val="00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929352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pos="5602">
          <p15:clr>
            <a:srgbClr val="FBAE40"/>
          </p15:clr>
        </p15:guide>
        <p15:guide id="3" pos="5567">
          <p15:clr>
            <a:srgbClr val="FBAE40"/>
          </p15:clr>
        </p15:guide>
        <p15:guide id="4" pos="193">
          <p15:clr>
            <a:srgbClr val="FBAE40"/>
          </p15:clr>
        </p15:guide>
        <p15:guide id="5" orient="horz" pos="4110">
          <p15:clr>
            <a:srgbClr val="FBAE40"/>
          </p15:clr>
        </p15:guide>
        <p15:guide id="6" orient="horz" pos="663">
          <p15:clr>
            <a:srgbClr val="FBAE40"/>
          </p15:clr>
        </p15:guide>
        <p15:guide id="7" orient="horz" pos="618">
          <p15:clr>
            <a:srgbClr val="FBAE40"/>
          </p15:clr>
        </p15:guide>
        <p15:guide id="8" orient="horz" pos="406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3" y="0"/>
            <a:ext cx="12192000" cy="90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91" dirty="0">
              <a:solidFill>
                <a:prstClr val="white"/>
              </a:solidFill>
              <a:latin typeface="현대체Medium" panose="02020603020101020101" pitchFamily="18" charset="-127"/>
              <a:ea typeface="현대체Medium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A1E27B5-F560-4731-BFD9-D0339DBF00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749" y="526891"/>
            <a:ext cx="1821268" cy="309829"/>
          </a:xfrm>
          <a:prstGeom prst="rect">
            <a:avLst/>
          </a:prstGeom>
        </p:spPr>
      </p:pic>
      <p:sp>
        <p:nvSpPr>
          <p:cNvPr id="4" name="슬라이드 번호 개체 틀 5"/>
          <p:cNvSpPr>
            <a:spLocks noGrp="1"/>
          </p:cNvSpPr>
          <p:nvPr userDrawn="1"/>
        </p:nvSpPr>
        <p:spPr>
          <a:xfrm>
            <a:off x="11413515" y="6525344"/>
            <a:ext cx="492773" cy="419400"/>
          </a:xfrm>
          <a:prstGeom prst="rect">
            <a:avLst/>
          </a:prstGeom>
        </p:spPr>
        <p:txBody>
          <a:bodyPr vert="horz" lIns="86466" tIns="43233" rIns="86466" bIns="43233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B0D43A2-EA2B-4EB9-866F-F3FE83B08F6F}" type="slidenum">
              <a:rPr lang="ko-KR" altLang="en-US" sz="1135" smtClean="0">
                <a:latin typeface="현대체Medium" panose="02020603020101020101" pitchFamily="18" charset="-127"/>
                <a:ea typeface="현대체Medium" panose="02020603020101020101" pitchFamily="18" charset="-127"/>
              </a:rPr>
              <a:t>‹#›</a:t>
            </a:fld>
            <a:endParaRPr lang="ko-KR" altLang="en-US" sz="1135" dirty="0">
              <a:latin typeface="현대체Medium" panose="02020603020101020101" pitchFamily="18" charset="-127"/>
              <a:ea typeface="현대체Medium" panose="02020603020101020101" pitchFamily="18" charset="-127"/>
            </a:endParaRPr>
          </a:p>
        </p:txBody>
      </p:sp>
      <p:sp>
        <p:nvSpPr>
          <p:cNvPr id="5" name="TextBox 16"/>
          <p:cNvSpPr txBox="1"/>
          <p:nvPr userDrawn="1"/>
        </p:nvSpPr>
        <p:spPr>
          <a:xfrm>
            <a:off x="9942163" y="161654"/>
            <a:ext cx="1717739" cy="2961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marL="0" algn="l" defTabSz="91434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4" algn="l" defTabSz="91434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9" algn="l" defTabSz="91434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91434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7" algn="l" defTabSz="91434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91434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91434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1" algn="l" defTabSz="91434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5" algn="l" defTabSz="914349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64631"/>
            <a:r>
              <a:rPr lang="ko-KR" altLang="en-US" sz="1324" b="1" dirty="0">
                <a:solidFill>
                  <a:srgbClr val="FF0000"/>
                </a:solidFill>
                <a:latin typeface="현대체Medium" panose="02020603020101020101" pitchFamily="18" charset="-127"/>
                <a:ea typeface="현대체Medium" panose="02020603020101020101" pitchFamily="18" charset="-127"/>
              </a:rPr>
              <a:t>대 외 비</a:t>
            </a:r>
          </a:p>
        </p:txBody>
      </p:sp>
    </p:spTree>
    <p:extLst>
      <p:ext uri="{BB962C8B-B14F-4D97-AF65-F5344CB8AC3E}">
        <p14:creationId xmlns:p14="http://schemas.microsoft.com/office/powerpoint/2010/main" val="24410631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64096" y="2753139"/>
            <a:ext cx="9703904" cy="756824"/>
          </a:xfrm>
        </p:spPr>
        <p:txBody>
          <a:bodyPr lIns="0" tIns="0" rIns="0" bIns="0" anchor="ctr">
            <a:normAutofit/>
          </a:bodyPr>
          <a:lstStyle>
            <a:lvl1pPr algn="l">
              <a:defRPr sz="4000">
                <a:solidFill>
                  <a:schemeClr val="accent3"/>
                </a:solidFill>
                <a:latin typeface="HD현대체 Bold" panose="02090600000101010101" pitchFamily="18" charset="-127"/>
                <a:ea typeface="HD현대체 Bold" panose="0209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64096" y="3589284"/>
            <a:ext cx="9703904" cy="372899"/>
          </a:xfrm>
        </p:spPr>
        <p:txBody>
          <a:bodyPr/>
          <a:lstStyle>
            <a:lvl1pPr marL="0" indent="0" algn="l">
              <a:buNone/>
              <a:defRPr sz="2400">
                <a:latin typeface="HD현대체  Medium" panose="02090600000101010101" pitchFamily="18" charset="-127"/>
                <a:ea typeface="HD현대체  Medium" panose="02090600000101010101" pitchFamily="18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4BCF6-4820-4E2A-B793-37DCE6E42A3B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10" name="그룹 9"/>
          <p:cNvGrpSpPr/>
          <p:nvPr userDrawn="1"/>
        </p:nvGrpSpPr>
        <p:grpSpPr>
          <a:xfrm>
            <a:off x="8226038" y="0"/>
            <a:ext cx="3965962" cy="6858001"/>
            <a:chOff x="8226038" y="0"/>
            <a:chExt cx="3965962" cy="6858001"/>
          </a:xfrm>
        </p:grpSpPr>
        <p:sp>
          <p:nvSpPr>
            <p:cNvPr id="7" name="자유형 6"/>
            <p:cNvSpPr/>
            <p:nvPr userDrawn="1"/>
          </p:nvSpPr>
          <p:spPr>
            <a:xfrm>
              <a:off x="8228250" y="0"/>
              <a:ext cx="3963750" cy="2288165"/>
            </a:xfrm>
            <a:custGeom>
              <a:avLst/>
              <a:gdLst>
                <a:gd name="connsiteX0" fmla="*/ 0 w 3963750"/>
                <a:gd name="connsiteY0" fmla="*/ 0 h 2288165"/>
                <a:gd name="connsiteX1" fmla="*/ 3963750 w 3963750"/>
                <a:gd name="connsiteY1" fmla="*/ 0 h 2288165"/>
                <a:gd name="connsiteX2" fmla="*/ 3963750 w 3963750"/>
                <a:gd name="connsiteY2" fmla="*/ 2288165 h 228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63750" h="2288165">
                  <a:moveTo>
                    <a:pt x="0" y="0"/>
                  </a:moveTo>
                  <a:lnTo>
                    <a:pt x="3963750" y="0"/>
                  </a:lnTo>
                  <a:lnTo>
                    <a:pt x="3963750" y="2288165"/>
                  </a:lnTo>
                  <a:close/>
                </a:path>
              </a:pathLst>
            </a:custGeom>
            <a:solidFill>
              <a:srgbClr val="00E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 userDrawn="1"/>
          </p:nvSpPr>
          <p:spPr>
            <a:xfrm>
              <a:off x="8228483" y="3426014"/>
              <a:ext cx="3963517" cy="3431987"/>
            </a:xfrm>
            <a:custGeom>
              <a:avLst/>
              <a:gdLst>
                <a:gd name="connsiteX0" fmla="*/ 1978645 w 3963517"/>
                <a:gd name="connsiteY0" fmla="*/ 0 h 3431987"/>
                <a:gd name="connsiteX1" fmla="*/ 3963188 w 3963517"/>
                <a:gd name="connsiteY1" fmla="*/ 3431986 h 3431987"/>
                <a:gd name="connsiteX2" fmla="*/ 3963517 w 3963517"/>
                <a:gd name="connsiteY2" fmla="*/ 3431986 h 3431987"/>
                <a:gd name="connsiteX3" fmla="*/ 3963517 w 3963517"/>
                <a:gd name="connsiteY3" fmla="*/ 3431987 h 3431987"/>
                <a:gd name="connsiteX4" fmla="*/ 0 w 3963517"/>
                <a:gd name="connsiteY4" fmla="*/ 3431987 h 343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3517" h="3431987">
                  <a:moveTo>
                    <a:pt x="1978645" y="0"/>
                  </a:moveTo>
                  <a:lnTo>
                    <a:pt x="3963188" y="3431986"/>
                  </a:lnTo>
                  <a:lnTo>
                    <a:pt x="3963517" y="3431986"/>
                  </a:lnTo>
                  <a:lnTo>
                    <a:pt x="3963517" y="3431987"/>
                  </a:lnTo>
                  <a:lnTo>
                    <a:pt x="0" y="3431987"/>
                  </a:lnTo>
                  <a:close/>
                </a:path>
              </a:pathLst>
            </a:custGeom>
            <a:solidFill>
              <a:srgbClr val="0082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" name="자유형 8"/>
            <p:cNvSpPr/>
            <p:nvPr userDrawn="1"/>
          </p:nvSpPr>
          <p:spPr>
            <a:xfrm>
              <a:off x="8226038" y="0"/>
              <a:ext cx="3965962" cy="6858000"/>
            </a:xfrm>
            <a:custGeom>
              <a:avLst/>
              <a:gdLst>
                <a:gd name="connsiteX0" fmla="*/ 0 w 3965962"/>
                <a:gd name="connsiteY0" fmla="*/ 0 h 6858000"/>
                <a:gd name="connsiteX1" fmla="*/ 2212 w 3965962"/>
                <a:gd name="connsiteY1" fmla="*/ 0 h 6858000"/>
                <a:gd name="connsiteX2" fmla="*/ 3965962 w 3965962"/>
                <a:gd name="connsiteY2" fmla="*/ 2288165 h 6858000"/>
                <a:gd name="connsiteX3" fmla="*/ 3965962 w 3965962"/>
                <a:gd name="connsiteY3" fmla="*/ 6858000 h 6858000"/>
                <a:gd name="connsiteX4" fmla="*/ 3965633 w 3965962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5962" h="6858000">
                  <a:moveTo>
                    <a:pt x="0" y="0"/>
                  </a:moveTo>
                  <a:lnTo>
                    <a:pt x="2212" y="0"/>
                  </a:lnTo>
                  <a:lnTo>
                    <a:pt x="3965962" y="2288165"/>
                  </a:lnTo>
                  <a:lnTo>
                    <a:pt x="3965962" y="6858000"/>
                  </a:lnTo>
                  <a:lnTo>
                    <a:pt x="3965633" y="6858000"/>
                  </a:lnTo>
                  <a:close/>
                </a:path>
              </a:pathLst>
            </a:custGeom>
            <a:solidFill>
              <a:srgbClr val="00A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524723"/>
            <a:ext cx="2520855" cy="337706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10344472" y="143340"/>
            <a:ext cx="1771170" cy="37259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>
                <a:solidFill>
                  <a:srgbClr val="FF0000"/>
                </a:solidFill>
                <a:latin typeface="HD현대체 Bold" panose="02090600000101010101" pitchFamily="18" charset="-127"/>
                <a:ea typeface="HD현대체 Bold" panose="02090600000101010101" pitchFamily="18" charset="-127"/>
                <a:cs typeface="현대체 Bold" pitchFamily="18" charset="-127"/>
              </a:rPr>
              <a:t>CONFIENDTIAL</a:t>
            </a:r>
            <a:endParaRPr lang="ko-KR" altLang="en-US" sz="1800" dirty="0">
              <a:solidFill>
                <a:srgbClr val="FF0000"/>
              </a:solidFill>
              <a:latin typeface="HD현대체 Bold" panose="02090600000101010101" pitchFamily="18" charset="-127"/>
              <a:ea typeface="HD현대체 Bold" panose="02090600000101010101" pitchFamily="18" charset="-127"/>
              <a:cs typeface="현대체 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69569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정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67408" y="307464"/>
            <a:ext cx="8208912" cy="457200"/>
          </a:xfrm>
        </p:spPr>
        <p:txBody>
          <a:bodyPr lIns="72000" tIns="72000" rIns="0" bIns="0" anchor="ctr">
            <a:normAutofit/>
          </a:bodyPr>
          <a:lstStyle>
            <a:lvl1pPr algn="l">
              <a:defRPr sz="2300" b="0">
                <a:solidFill>
                  <a:schemeClr val="accent1"/>
                </a:solidFill>
                <a:latin typeface="HD현대체 Bold" panose="02090600000101010101" pitchFamily="18" charset="-127"/>
                <a:ea typeface="HD현대체 Bold" panose="0209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335361" y="764664"/>
            <a:ext cx="11521279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35361" y="764664"/>
            <a:ext cx="43204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460" y="430798"/>
            <a:ext cx="1882578" cy="252198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10776520" y="6526850"/>
            <a:ext cx="1079624" cy="332656"/>
          </a:xfrm>
          <a:prstGeom prst="rect">
            <a:avLst/>
          </a:prstGeom>
        </p:spPr>
        <p:txBody>
          <a:bodyPr vert="horz" lIns="91440" tIns="45720" rIns="91440" bIns="72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446">
              <a:defRPr/>
            </a:pPr>
            <a:r>
              <a:rPr lang="ko-KR" altLang="en-US" sz="1050" dirty="0">
                <a:solidFill>
                  <a:srgbClr val="373737">
                    <a:lumMod val="60000"/>
                    <a:lumOff val="40000"/>
                  </a:srgbClr>
                </a:solidFill>
                <a:latin typeface="HD현대체 OTF  Medium" panose="02090600000101010101" pitchFamily="18" charset="-127"/>
                <a:ea typeface="HD현대체 OTF  Medium" panose="02090600000101010101" pitchFamily="18" charset="-127"/>
              </a:rPr>
              <a:t> </a:t>
            </a:r>
            <a:fld id="{FDD7FE29-AB3E-4B99-9848-DD76AA980355}" type="slidenum">
              <a:rPr lang="ko-KR" altLang="en-US" sz="1050" smtClean="0">
                <a:solidFill>
                  <a:srgbClr val="373737">
                    <a:lumMod val="60000"/>
                    <a:lumOff val="40000"/>
                  </a:srgbClr>
                </a:solidFill>
                <a:latin typeface="HD현대체 OTF  Medium" panose="02090600000101010101" pitchFamily="18" charset="-127"/>
                <a:ea typeface="HD현대체 OTF  Medium" panose="02090600000101010101" pitchFamily="18" charset="-127"/>
              </a:rPr>
              <a:t>‹#›</a:t>
            </a:fld>
            <a:r>
              <a:rPr lang="en-US" altLang="ko-KR" sz="1050" dirty="0">
                <a:solidFill>
                  <a:srgbClr val="373737">
                    <a:lumMod val="60000"/>
                    <a:lumOff val="40000"/>
                  </a:srgbClr>
                </a:solidFill>
                <a:latin typeface="HD현대체 OTF  Medium" panose="02090600000101010101" pitchFamily="18" charset="-127"/>
                <a:ea typeface="HD현대체 OTF  Medium" panose="02090600000101010101" pitchFamily="18" charset="-127"/>
              </a:rPr>
              <a:t>/ 19</a:t>
            </a:r>
            <a:endParaRPr lang="ko-KR" altLang="en-US" sz="1050" dirty="0">
              <a:solidFill>
                <a:srgbClr val="373737">
                  <a:lumMod val="60000"/>
                  <a:lumOff val="40000"/>
                </a:srgbClr>
              </a:solidFill>
              <a:latin typeface="HD현대체 OTF  Medium" panose="02090600000101010101" pitchFamily="18" charset="-127"/>
              <a:ea typeface="HD현대체 OTF  Medium" panose="02090600000101010101" pitchFamily="18" charset="-127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10992792" y="6526850"/>
            <a:ext cx="575568" cy="332656"/>
          </a:xfrm>
          <a:prstGeom prst="rect">
            <a:avLst/>
          </a:prstGeom>
        </p:spPr>
        <p:txBody>
          <a:bodyPr vert="horz" lIns="91440" tIns="45720" rIns="91440" bIns="72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446">
              <a:defRPr/>
            </a:pPr>
            <a:r>
              <a:rPr lang="ko-KR" altLang="en-US" sz="1050" dirty="0">
                <a:solidFill>
                  <a:srgbClr val="373737">
                    <a:lumMod val="60000"/>
                    <a:lumOff val="40000"/>
                  </a:srgbClr>
                </a:solidFill>
                <a:latin typeface="현대체Light" panose="02020603020101020101" pitchFamily="18" charset="-127"/>
                <a:ea typeface="현대체Light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9793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  <p15:guide id="3" pos="7423">
          <p15:clr>
            <a:srgbClr val="FBAE40"/>
          </p15:clr>
        </p15:guide>
        <p15:guide id="4" pos="257">
          <p15:clr>
            <a:srgbClr val="FBAE40"/>
          </p15:clr>
        </p15:guide>
        <p15:guide id="7" orient="horz" pos="618">
          <p15:clr>
            <a:srgbClr val="FBAE40"/>
          </p15:clr>
        </p15:guide>
        <p15:guide id="8" orient="horz" pos="4065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95363" y="307464"/>
            <a:ext cx="8280959" cy="457200"/>
          </a:xfrm>
        </p:spPr>
        <p:txBody>
          <a:bodyPr lIns="72000" tIns="72000" rIns="0" bIns="0" anchor="ctr">
            <a:normAutofit/>
          </a:bodyPr>
          <a:lstStyle>
            <a:lvl1pPr algn="l">
              <a:defRPr sz="23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335363" y="764664"/>
            <a:ext cx="11521279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35361" y="764664"/>
            <a:ext cx="360000" cy="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461" y="430798"/>
            <a:ext cx="1882579" cy="252198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334963" y="6524629"/>
            <a:ext cx="5760640" cy="333375"/>
          </a:xfrm>
          <a:prstGeom prst="rect">
            <a:avLst/>
          </a:prstGeom>
        </p:spPr>
        <p:txBody>
          <a:bodyPr vert="horz" lIns="0" tIns="45720" rIns="0" bIns="72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schemeClr val="bg2">
                    <a:lumMod val="60000"/>
                    <a:lumOff val="40000"/>
                  </a:schemeClr>
                </a:solidFill>
                <a:latin typeface="HD현대체 OTF  Light" panose="02090600000101010101" pitchFamily="18" charset="-127"/>
                <a:ea typeface="HD현대체 OTF  Light" panose="02090600000101010101" pitchFamily="18" charset="-127"/>
              </a:rPr>
              <a:t>디지털생산혁신센터</a:t>
            </a:r>
          </a:p>
        </p:txBody>
      </p:sp>
    </p:spTree>
    <p:extLst>
      <p:ext uri="{BB962C8B-B14F-4D97-AF65-F5344CB8AC3E}">
        <p14:creationId xmlns:p14="http://schemas.microsoft.com/office/powerpoint/2010/main" val="2008153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pos="5602">
          <p15:clr>
            <a:srgbClr val="FBAE40"/>
          </p15:clr>
        </p15:guide>
        <p15:guide id="3" pos="5567">
          <p15:clr>
            <a:srgbClr val="FBAE40"/>
          </p15:clr>
        </p15:guide>
        <p15:guide id="4" pos="193">
          <p15:clr>
            <a:srgbClr val="FBAE40"/>
          </p15:clr>
        </p15:guide>
        <p15:guide id="7" orient="horz" pos="618">
          <p15:clr>
            <a:srgbClr val="FBAE40"/>
          </p15:clr>
        </p15:guide>
        <p15:guide id="8" orient="horz" pos="406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/>
          <p:cNvSpPr>
            <a:spLocks noChangeArrowheads="1"/>
          </p:cNvSpPr>
          <p:nvPr userDrawn="1"/>
        </p:nvSpPr>
        <p:spPr bwMode="auto">
          <a:xfrm flipH="1">
            <a:off x="11324275" y="6449758"/>
            <a:ext cx="484389" cy="19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/>
          <a:lstStyle/>
          <a:p>
            <a:pPr algn="r">
              <a:lnSpc>
                <a:spcPct val="100000"/>
              </a:lnSpc>
              <a:defRPr/>
            </a:pPr>
            <a:fld id="{2BB8872E-4CE4-4DE7-BA1A-F3F28E5123FF}" type="slidenum">
              <a:rPr lang="en-US" altLang="ko-KR" sz="743" i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+mn-ea"/>
                <a:ea typeface="+mn-ea"/>
                <a:cs typeface="Arial" pitchFamily="34" charset="0"/>
              </a:rPr>
              <a:pPr algn="r">
                <a:lnSpc>
                  <a:spcPct val="100000"/>
                </a:lnSpc>
                <a:defRPr/>
              </a:pPr>
              <a:t>‹#›</a:t>
            </a:fld>
            <a:endParaRPr lang="en-US" altLang="ko-KR" sz="743" i="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+mn-ea"/>
              <a:ea typeface="+mn-ea"/>
              <a:cs typeface="Arial" pitchFamily="34" charset="0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575044" y="744143"/>
            <a:ext cx="1104192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310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13025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11" userDrawn="1">
          <p15:clr>
            <a:srgbClr val="FBAE40"/>
          </p15:clr>
        </p15:guide>
        <p15:guide id="5" orient="horz" pos="4065" userDrawn="1">
          <p15:clr>
            <a:srgbClr val="FBAE40"/>
          </p15:clr>
        </p15:guide>
        <p15:guide id="6" orient="horz" pos="618" userDrawn="1">
          <p15:clr>
            <a:srgbClr val="FBAE40"/>
          </p15:clr>
        </p15:guide>
        <p15:guide id="7" pos="30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407989" y="3068960"/>
            <a:ext cx="11376024" cy="457200"/>
          </a:xfrm>
        </p:spPr>
        <p:txBody>
          <a:bodyPr lIns="576000" tIns="18000" rIns="0" bIns="0" anchor="ctr">
            <a:normAutofit/>
          </a:bodyPr>
          <a:lstStyle>
            <a:lvl1pPr algn="l">
              <a:defRPr sz="2400" b="0">
                <a:solidFill>
                  <a:schemeClr val="accent3"/>
                </a:solidFill>
                <a:latin typeface="현대체Bold" panose="02020603020101020101" pitchFamily="18" charset="-127"/>
                <a:ea typeface="현대체Bold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7" name="자유형 16"/>
          <p:cNvSpPr/>
          <p:nvPr userDrawn="1"/>
        </p:nvSpPr>
        <p:spPr>
          <a:xfrm>
            <a:off x="8228251" y="4"/>
            <a:ext cx="3963751" cy="2288165"/>
          </a:xfrm>
          <a:custGeom>
            <a:avLst/>
            <a:gdLst>
              <a:gd name="connsiteX0" fmla="*/ 0 w 3963750"/>
              <a:gd name="connsiteY0" fmla="*/ 0 h 2288165"/>
              <a:gd name="connsiteX1" fmla="*/ 3963750 w 3963750"/>
              <a:gd name="connsiteY1" fmla="*/ 0 h 2288165"/>
              <a:gd name="connsiteX2" fmla="*/ 3963750 w 3963750"/>
              <a:gd name="connsiteY2" fmla="*/ 2288165 h 2288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3750" h="2288165">
                <a:moveTo>
                  <a:pt x="0" y="0"/>
                </a:moveTo>
                <a:lnTo>
                  <a:pt x="3963750" y="0"/>
                </a:lnTo>
                <a:lnTo>
                  <a:pt x="3963750" y="2288165"/>
                </a:lnTo>
                <a:close/>
              </a:path>
            </a:pathLst>
          </a:custGeom>
          <a:solidFill>
            <a:srgbClr val="00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3" name="자유형 32"/>
          <p:cNvSpPr/>
          <p:nvPr userDrawn="1"/>
        </p:nvSpPr>
        <p:spPr>
          <a:xfrm>
            <a:off x="8228484" y="3426018"/>
            <a:ext cx="3963517" cy="3431987"/>
          </a:xfrm>
          <a:custGeom>
            <a:avLst/>
            <a:gdLst>
              <a:gd name="connsiteX0" fmla="*/ 1978645 w 3963517"/>
              <a:gd name="connsiteY0" fmla="*/ 0 h 3431987"/>
              <a:gd name="connsiteX1" fmla="*/ 3963188 w 3963517"/>
              <a:gd name="connsiteY1" fmla="*/ 3431986 h 3431987"/>
              <a:gd name="connsiteX2" fmla="*/ 3963517 w 3963517"/>
              <a:gd name="connsiteY2" fmla="*/ 3431986 h 3431987"/>
              <a:gd name="connsiteX3" fmla="*/ 3963517 w 3963517"/>
              <a:gd name="connsiteY3" fmla="*/ 3431987 h 3431987"/>
              <a:gd name="connsiteX4" fmla="*/ 0 w 3963517"/>
              <a:gd name="connsiteY4" fmla="*/ 3431987 h 343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3517" h="3431987">
                <a:moveTo>
                  <a:pt x="1978645" y="0"/>
                </a:moveTo>
                <a:lnTo>
                  <a:pt x="3963188" y="3431986"/>
                </a:lnTo>
                <a:lnTo>
                  <a:pt x="3963517" y="3431986"/>
                </a:lnTo>
                <a:lnTo>
                  <a:pt x="3963517" y="3431987"/>
                </a:lnTo>
                <a:lnTo>
                  <a:pt x="0" y="3431987"/>
                </a:lnTo>
                <a:close/>
              </a:path>
            </a:pathLst>
          </a:custGeom>
          <a:solidFill>
            <a:srgbClr val="008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2" name="자유형 31"/>
          <p:cNvSpPr/>
          <p:nvPr userDrawn="1"/>
        </p:nvSpPr>
        <p:spPr>
          <a:xfrm>
            <a:off x="8226037" y="0"/>
            <a:ext cx="3965963" cy="6858000"/>
          </a:xfrm>
          <a:custGeom>
            <a:avLst/>
            <a:gdLst>
              <a:gd name="connsiteX0" fmla="*/ 0 w 3965962"/>
              <a:gd name="connsiteY0" fmla="*/ 0 h 6858000"/>
              <a:gd name="connsiteX1" fmla="*/ 2212 w 3965962"/>
              <a:gd name="connsiteY1" fmla="*/ 0 h 6858000"/>
              <a:gd name="connsiteX2" fmla="*/ 3965962 w 3965962"/>
              <a:gd name="connsiteY2" fmla="*/ 2288165 h 6858000"/>
              <a:gd name="connsiteX3" fmla="*/ 3965962 w 3965962"/>
              <a:gd name="connsiteY3" fmla="*/ 6858000 h 6858000"/>
              <a:gd name="connsiteX4" fmla="*/ 3965633 w 396596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5962" h="6858000">
                <a:moveTo>
                  <a:pt x="0" y="0"/>
                </a:moveTo>
                <a:lnTo>
                  <a:pt x="2212" y="0"/>
                </a:lnTo>
                <a:lnTo>
                  <a:pt x="3965962" y="2288165"/>
                </a:lnTo>
                <a:lnTo>
                  <a:pt x="3965962" y="6858000"/>
                </a:lnTo>
                <a:lnTo>
                  <a:pt x="3965633" y="6858000"/>
                </a:lnTo>
                <a:close/>
              </a:path>
            </a:pathLst>
          </a:custGeom>
          <a:solidFill>
            <a:srgbClr val="00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제목 1"/>
          <p:cNvSpPr txBox="1">
            <a:spLocks/>
          </p:cNvSpPr>
          <p:nvPr userDrawn="1"/>
        </p:nvSpPr>
        <p:spPr>
          <a:xfrm>
            <a:off x="407989" y="3068960"/>
            <a:ext cx="11376024" cy="457200"/>
          </a:xfrm>
          <a:prstGeom prst="rect">
            <a:avLst/>
          </a:prstGeom>
        </p:spPr>
        <p:txBody>
          <a:bodyPr vert="horz" lIns="576000" tIns="18000" rIns="0" bIns="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4"/>
                </a:solidFill>
                <a:latin typeface="+mn-ea"/>
                <a:ea typeface="+mn-ea"/>
                <a:cs typeface="+mj-cs"/>
              </a:defRPr>
            </a:lvl1pPr>
          </a:lstStyle>
          <a:p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854058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pos="5602">
          <p15:clr>
            <a:srgbClr val="FBAE40"/>
          </p15:clr>
        </p15:guide>
        <p15:guide id="3" pos="5567">
          <p15:clr>
            <a:srgbClr val="FBAE40"/>
          </p15:clr>
        </p15:guide>
        <p15:guide id="4" pos="193">
          <p15:clr>
            <a:srgbClr val="FBAE40"/>
          </p15:clr>
        </p15:guide>
        <p15:guide id="5" orient="horz" pos="4110">
          <p15:clr>
            <a:srgbClr val="FBAE40"/>
          </p15:clr>
        </p15:guide>
        <p15:guide id="6" orient="horz" pos="663">
          <p15:clr>
            <a:srgbClr val="FBAE40"/>
          </p15:clr>
        </p15:guide>
        <p15:guide id="7" orient="horz" pos="618">
          <p15:clr>
            <a:srgbClr val="FBAE40"/>
          </p15:clr>
        </p15:guide>
        <p15:guide id="8" orient="horz" pos="406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"/>
            <a:ext cx="12192000" cy="6923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4" name="자유형 13"/>
          <p:cNvSpPr/>
          <p:nvPr userDrawn="1"/>
        </p:nvSpPr>
        <p:spPr>
          <a:xfrm>
            <a:off x="713718" y="44299"/>
            <a:ext cx="11490983" cy="648032"/>
          </a:xfrm>
          <a:custGeom>
            <a:avLst/>
            <a:gdLst>
              <a:gd name="connsiteX0" fmla="*/ 238210 w 8618237"/>
              <a:gd name="connsiteY0" fmla="*/ 0 h 648032"/>
              <a:gd name="connsiteX1" fmla="*/ 8618237 w 8618237"/>
              <a:gd name="connsiteY1" fmla="*/ 0 h 648032"/>
              <a:gd name="connsiteX2" fmla="*/ 8618237 w 8618237"/>
              <a:gd name="connsiteY2" fmla="*/ 648032 h 648032"/>
              <a:gd name="connsiteX3" fmla="*/ 0 w 8618237"/>
              <a:gd name="connsiteY3" fmla="*/ 648032 h 648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18237" h="648032">
                <a:moveTo>
                  <a:pt x="238210" y="0"/>
                </a:moveTo>
                <a:lnTo>
                  <a:pt x="8618237" y="0"/>
                </a:lnTo>
                <a:lnTo>
                  <a:pt x="8618237" y="648032"/>
                </a:lnTo>
                <a:lnTo>
                  <a:pt x="0" y="6480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33867" y="140466"/>
            <a:ext cx="8280959" cy="457200"/>
          </a:xfrm>
        </p:spPr>
        <p:txBody>
          <a:bodyPr lIns="72000" tIns="72000" rIns="0" bIns="0" anchor="ctr">
            <a:normAutofit/>
          </a:bodyPr>
          <a:lstStyle>
            <a:lvl1pPr algn="l">
              <a:defRPr sz="2300" b="0">
                <a:solidFill>
                  <a:schemeClr val="accent1"/>
                </a:solidFill>
                <a:latin typeface="현대체Bold" panose="02020603020101020101" pitchFamily="18" charset="-127"/>
                <a:ea typeface="현대체Bold" panose="0202060302010102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683238" y="680549"/>
            <a:ext cx="11521279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36" y="431304"/>
            <a:ext cx="1536571" cy="177326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-11083" y="6813376"/>
            <a:ext cx="12203084" cy="0"/>
          </a:xfrm>
          <a:prstGeom prst="line">
            <a:avLst/>
          </a:prstGeom>
          <a:ln w="92075">
            <a:gradFill flip="none" rotWithShape="1"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6986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6" userDrawn="1">
          <p15:clr>
            <a:srgbClr val="FBAE40"/>
          </p15:clr>
        </p15:guide>
        <p15:guide id="2" pos="5465">
          <p15:clr>
            <a:srgbClr val="FBAE40"/>
          </p15:clr>
        </p15:guide>
        <p15:guide id="4" pos="347" userDrawn="1">
          <p15:clr>
            <a:srgbClr val="FBAE40"/>
          </p15:clr>
        </p15:guide>
        <p15:guide id="5" orient="horz" pos="4065">
          <p15:clr>
            <a:srgbClr val="FBAE40"/>
          </p15:clr>
        </p15:guide>
        <p15:guide id="7" orient="horz" pos="61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95363" y="307464"/>
            <a:ext cx="8280959" cy="457200"/>
          </a:xfrm>
        </p:spPr>
        <p:txBody>
          <a:bodyPr lIns="72000" tIns="72000" rIns="0" bIns="0" anchor="ctr">
            <a:normAutofit/>
          </a:bodyPr>
          <a:lstStyle>
            <a:lvl1pPr algn="l">
              <a:defRPr sz="23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335363" y="764664"/>
            <a:ext cx="11521279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35361" y="764664"/>
            <a:ext cx="360000" cy="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461" y="430798"/>
            <a:ext cx="1882579" cy="252198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334963" y="6524629"/>
            <a:ext cx="5760640" cy="333375"/>
          </a:xfrm>
          <a:prstGeom prst="rect">
            <a:avLst/>
          </a:prstGeom>
        </p:spPr>
        <p:txBody>
          <a:bodyPr vert="horz" lIns="0" tIns="45720" rIns="0" bIns="72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schemeClr val="bg2">
                    <a:lumMod val="60000"/>
                    <a:lumOff val="40000"/>
                  </a:schemeClr>
                </a:solidFill>
                <a:latin typeface="HD현대체 OTF  Light" panose="02090600000101010101" pitchFamily="18" charset="-127"/>
                <a:ea typeface="HD현대체 OTF  Light" panose="02090600000101010101" pitchFamily="18" charset="-127"/>
              </a:rPr>
              <a:t>디지털생산혁신센터</a:t>
            </a:r>
          </a:p>
        </p:txBody>
      </p:sp>
    </p:spTree>
    <p:extLst>
      <p:ext uri="{BB962C8B-B14F-4D97-AF65-F5344CB8AC3E}">
        <p14:creationId xmlns:p14="http://schemas.microsoft.com/office/powerpoint/2010/main" val="863815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pos="5602">
          <p15:clr>
            <a:srgbClr val="FBAE40"/>
          </p15:clr>
        </p15:guide>
        <p15:guide id="3" pos="5567">
          <p15:clr>
            <a:srgbClr val="FBAE40"/>
          </p15:clr>
        </p15:guide>
        <p15:guide id="4" pos="193">
          <p15:clr>
            <a:srgbClr val="FBAE40"/>
          </p15:clr>
        </p15:guide>
        <p15:guide id="7" orient="horz" pos="618">
          <p15:clr>
            <a:srgbClr val="FBAE40"/>
          </p15:clr>
        </p15:guide>
        <p15:guide id="8" orient="horz" pos="406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 userDrawn="1"/>
        </p:nvSpPr>
        <p:spPr>
          <a:xfrm>
            <a:off x="407989" y="3068960"/>
            <a:ext cx="11376024" cy="457200"/>
          </a:xfrm>
          <a:prstGeom prst="rect">
            <a:avLst/>
          </a:prstGeom>
        </p:spPr>
        <p:txBody>
          <a:bodyPr vert="horz" lIns="576000" tIns="18000" rIns="0" bIns="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4"/>
                </a:solidFill>
                <a:latin typeface="+mn-ea"/>
                <a:ea typeface="+mn-ea"/>
                <a:cs typeface="+mj-cs"/>
              </a:defRPr>
            </a:lvl1pPr>
          </a:lstStyle>
          <a:p>
            <a:endParaRPr lang="ko-KR" altLang="en-US" sz="240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7" y="564002"/>
            <a:ext cx="1882579" cy="2521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407989" y="2683768"/>
            <a:ext cx="11376024" cy="457200"/>
          </a:xfrm>
        </p:spPr>
        <p:txBody>
          <a:bodyPr lIns="576000" tIns="18000" rIns="0" bIns="0" anchor="ctr">
            <a:normAutofit/>
          </a:bodyPr>
          <a:lstStyle>
            <a:lvl1pPr algn="l">
              <a:defRPr sz="2400" b="0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7" y="564002"/>
            <a:ext cx="1882579" cy="252198"/>
          </a:xfrm>
          <a:prstGeom prst="rect">
            <a:avLst/>
          </a:prstGeom>
        </p:spPr>
      </p:pic>
      <p:sp>
        <p:nvSpPr>
          <p:cNvPr id="17" name="자유형 16"/>
          <p:cNvSpPr/>
          <p:nvPr userDrawn="1"/>
        </p:nvSpPr>
        <p:spPr>
          <a:xfrm>
            <a:off x="8228251" y="4"/>
            <a:ext cx="3963751" cy="2288165"/>
          </a:xfrm>
          <a:custGeom>
            <a:avLst/>
            <a:gdLst>
              <a:gd name="connsiteX0" fmla="*/ 0 w 3963750"/>
              <a:gd name="connsiteY0" fmla="*/ 0 h 2288165"/>
              <a:gd name="connsiteX1" fmla="*/ 3963750 w 3963750"/>
              <a:gd name="connsiteY1" fmla="*/ 0 h 2288165"/>
              <a:gd name="connsiteX2" fmla="*/ 3963750 w 3963750"/>
              <a:gd name="connsiteY2" fmla="*/ 2288165 h 2288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3750" h="2288165">
                <a:moveTo>
                  <a:pt x="0" y="0"/>
                </a:moveTo>
                <a:lnTo>
                  <a:pt x="3963750" y="0"/>
                </a:lnTo>
                <a:lnTo>
                  <a:pt x="3963750" y="2288165"/>
                </a:lnTo>
                <a:close/>
              </a:path>
            </a:pathLst>
          </a:custGeom>
          <a:solidFill>
            <a:srgbClr val="00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3" name="자유형 32"/>
          <p:cNvSpPr/>
          <p:nvPr userDrawn="1"/>
        </p:nvSpPr>
        <p:spPr>
          <a:xfrm>
            <a:off x="8228484" y="3426018"/>
            <a:ext cx="3963517" cy="3431987"/>
          </a:xfrm>
          <a:custGeom>
            <a:avLst/>
            <a:gdLst>
              <a:gd name="connsiteX0" fmla="*/ 1978645 w 3963517"/>
              <a:gd name="connsiteY0" fmla="*/ 0 h 3431987"/>
              <a:gd name="connsiteX1" fmla="*/ 3963188 w 3963517"/>
              <a:gd name="connsiteY1" fmla="*/ 3431986 h 3431987"/>
              <a:gd name="connsiteX2" fmla="*/ 3963517 w 3963517"/>
              <a:gd name="connsiteY2" fmla="*/ 3431986 h 3431987"/>
              <a:gd name="connsiteX3" fmla="*/ 3963517 w 3963517"/>
              <a:gd name="connsiteY3" fmla="*/ 3431987 h 3431987"/>
              <a:gd name="connsiteX4" fmla="*/ 0 w 3963517"/>
              <a:gd name="connsiteY4" fmla="*/ 3431987 h 343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3517" h="3431987">
                <a:moveTo>
                  <a:pt x="1978645" y="0"/>
                </a:moveTo>
                <a:lnTo>
                  <a:pt x="3963188" y="3431986"/>
                </a:lnTo>
                <a:lnTo>
                  <a:pt x="3963517" y="3431986"/>
                </a:lnTo>
                <a:lnTo>
                  <a:pt x="3963517" y="3431987"/>
                </a:lnTo>
                <a:lnTo>
                  <a:pt x="0" y="3431987"/>
                </a:lnTo>
                <a:close/>
              </a:path>
            </a:pathLst>
          </a:custGeom>
          <a:solidFill>
            <a:srgbClr val="008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2" name="자유형 31"/>
          <p:cNvSpPr/>
          <p:nvPr userDrawn="1"/>
        </p:nvSpPr>
        <p:spPr>
          <a:xfrm>
            <a:off x="8226037" y="0"/>
            <a:ext cx="3965963" cy="6858000"/>
          </a:xfrm>
          <a:custGeom>
            <a:avLst/>
            <a:gdLst>
              <a:gd name="connsiteX0" fmla="*/ 0 w 3965962"/>
              <a:gd name="connsiteY0" fmla="*/ 0 h 6858000"/>
              <a:gd name="connsiteX1" fmla="*/ 2212 w 3965962"/>
              <a:gd name="connsiteY1" fmla="*/ 0 h 6858000"/>
              <a:gd name="connsiteX2" fmla="*/ 3965962 w 3965962"/>
              <a:gd name="connsiteY2" fmla="*/ 2288165 h 6858000"/>
              <a:gd name="connsiteX3" fmla="*/ 3965962 w 3965962"/>
              <a:gd name="connsiteY3" fmla="*/ 6858000 h 6858000"/>
              <a:gd name="connsiteX4" fmla="*/ 3965633 w 396596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5962" h="6858000">
                <a:moveTo>
                  <a:pt x="0" y="0"/>
                </a:moveTo>
                <a:lnTo>
                  <a:pt x="2212" y="0"/>
                </a:lnTo>
                <a:lnTo>
                  <a:pt x="3965962" y="2288165"/>
                </a:lnTo>
                <a:lnTo>
                  <a:pt x="3965962" y="6858000"/>
                </a:lnTo>
                <a:lnTo>
                  <a:pt x="3965633" y="6858000"/>
                </a:lnTo>
                <a:close/>
              </a:path>
            </a:pathLst>
          </a:custGeom>
          <a:solidFill>
            <a:srgbClr val="00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8430388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pos="5602">
          <p15:clr>
            <a:srgbClr val="FBAE40"/>
          </p15:clr>
        </p15:guide>
        <p15:guide id="3" pos="5567">
          <p15:clr>
            <a:srgbClr val="FBAE40"/>
          </p15:clr>
        </p15:guide>
        <p15:guide id="4" pos="193">
          <p15:clr>
            <a:srgbClr val="FBAE40"/>
          </p15:clr>
        </p15:guide>
        <p15:guide id="5" orient="horz" pos="4110">
          <p15:clr>
            <a:srgbClr val="FBAE40"/>
          </p15:clr>
        </p15:guide>
        <p15:guide id="6" orient="horz" pos="663">
          <p15:clr>
            <a:srgbClr val="FBAE40"/>
          </p15:clr>
        </p15:guide>
        <p15:guide id="7" orient="horz" pos="618">
          <p15:clr>
            <a:srgbClr val="FBAE40"/>
          </p15:clr>
        </p15:guide>
        <p15:guide id="8" orient="horz" pos="406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95067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1179">
          <p15:clr>
            <a:srgbClr val="FBAE40"/>
          </p15:clr>
        </p15:guide>
        <p15:guide id="5" orient="horz" pos="3385">
          <p15:clr>
            <a:srgbClr val="FBAE40"/>
          </p15:clr>
        </p15:guide>
        <p15:guide id="6" orient="horz" pos="935">
          <p15:clr>
            <a:srgbClr val="FBAE40"/>
          </p15:clr>
        </p15:guide>
        <p15:guide id="7" pos="2880">
          <p15:clr>
            <a:srgbClr val="FBAE40"/>
          </p15:clr>
        </p15:guide>
        <p15:guide id="8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407989" y="3068960"/>
            <a:ext cx="11376024" cy="457200"/>
          </a:xfrm>
        </p:spPr>
        <p:txBody>
          <a:bodyPr lIns="576000" tIns="18000" rIns="0" bIns="0" anchor="ctr">
            <a:normAutofit/>
          </a:bodyPr>
          <a:lstStyle>
            <a:lvl1pPr algn="l">
              <a:defRPr sz="2400" b="0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17" name="자유형 16"/>
          <p:cNvSpPr/>
          <p:nvPr userDrawn="1"/>
        </p:nvSpPr>
        <p:spPr>
          <a:xfrm>
            <a:off x="8228251" y="4"/>
            <a:ext cx="3963751" cy="2288165"/>
          </a:xfrm>
          <a:custGeom>
            <a:avLst/>
            <a:gdLst>
              <a:gd name="connsiteX0" fmla="*/ 0 w 3963750"/>
              <a:gd name="connsiteY0" fmla="*/ 0 h 2288165"/>
              <a:gd name="connsiteX1" fmla="*/ 3963750 w 3963750"/>
              <a:gd name="connsiteY1" fmla="*/ 0 h 2288165"/>
              <a:gd name="connsiteX2" fmla="*/ 3963750 w 3963750"/>
              <a:gd name="connsiteY2" fmla="*/ 2288165 h 2288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3750" h="2288165">
                <a:moveTo>
                  <a:pt x="0" y="0"/>
                </a:moveTo>
                <a:lnTo>
                  <a:pt x="3963750" y="0"/>
                </a:lnTo>
                <a:lnTo>
                  <a:pt x="3963750" y="2288165"/>
                </a:lnTo>
                <a:close/>
              </a:path>
            </a:pathLst>
          </a:custGeom>
          <a:solidFill>
            <a:srgbClr val="00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3" name="자유형 32"/>
          <p:cNvSpPr/>
          <p:nvPr userDrawn="1"/>
        </p:nvSpPr>
        <p:spPr>
          <a:xfrm>
            <a:off x="8228484" y="3426018"/>
            <a:ext cx="3963517" cy="3431987"/>
          </a:xfrm>
          <a:custGeom>
            <a:avLst/>
            <a:gdLst>
              <a:gd name="connsiteX0" fmla="*/ 1978645 w 3963517"/>
              <a:gd name="connsiteY0" fmla="*/ 0 h 3431987"/>
              <a:gd name="connsiteX1" fmla="*/ 3963188 w 3963517"/>
              <a:gd name="connsiteY1" fmla="*/ 3431986 h 3431987"/>
              <a:gd name="connsiteX2" fmla="*/ 3963517 w 3963517"/>
              <a:gd name="connsiteY2" fmla="*/ 3431986 h 3431987"/>
              <a:gd name="connsiteX3" fmla="*/ 3963517 w 3963517"/>
              <a:gd name="connsiteY3" fmla="*/ 3431987 h 3431987"/>
              <a:gd name="connsiteX4" fmla="*/ 0 w 3963517"/>
              <a:gd name="connsiteY4" fmla="*/ 3431987 h 343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3517" h="3431987">
                <a:moveTo>
                  <a:pt x="1978645" y="0"/>
                </a:moveTo>
                <a:lnTo>
                  <a:pt x="3963188" y="3431986"/>
                </a:lnTo>
                <a:lnTo>
                  <a:pt x="3963517" y="3431986"/>
                </a:lnTo>
                <a:lnTo>
                  <a:pt x="3963517" y="3431987"/>
                </a:lnTo>
                <a:lnTo>
                  <a:pt x="0" y="3431987"/>
                </a:lnTo>
                <a:close/>
              </a:path>
            </a:pathLst>
          </a:custGeom>
          <a:solidFill>
            <a:srgbClr val="008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2" name="자유형 31"/>
          <p:cNvSpPr/>
          <p:nvPr userDrawn="1"/>
        </p:nvSpPr>
        <p:spPr>
          <a:xfrm>
            <a:off x="8226037" y="0"/>
            <a:ext cx="3965963" cy="6858000"/>
          </a:xfrm>
          <a:custGeom>
            <a:avLst/>
            <a:gdLst>
              <a:gd name="connsiteX0" fmla="*/ 0 w 3965962"/>
              <a:gd name="connsiteY0" fmla="*/ 0 h 6858000"/>
              <a:gd name="connsiteX1" fmla="*/ 2212 w 3965962"/>
              <a:gd name="connsiteY1" fmla="*/ 0 h 6858000"/>
              <a:gd name="connsiteX2" fmla="*/ 3965962 w 3965962"/>
              <a:gd name="connsiteY2" fmla="*/ 2288165 h 6858000"/>
              <a:gd name="connsiteX3" fmla="*/ 3965962 w 3965962"/>
              <a:gd name="connsiteY3" fmla="*/ 6858000 h 6858000"/>
              <a:gd name="connsiteX4" fmla="*/ 3965633 w 396596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5962" h="6858000">
                <a:moveTo>
                  <a:pt x="0" y="0"/>
                </a:moveTo>
                <a:lnTo>
                  <a:pt x="2212" y="0"/>
                </a:lnTo>
                <a:lnTo>
                  <a:pt x="3965962" y="2288165"/>
                </a:lnTo>
                <a:lnTo>
                  <a:pt x="3965962" y="6858000"/>
                </a:lnTo>
                <a:lnTo>
                  <a:pt x="3965633" y="6858000"/>
                </a:lnTo>
                <a:close/>
              </a:path>
            </a:pathLst>
          </a:custGeom>
          <a:solidFill>
            <a:srgbClr val="00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제목 1"/>
          <p:cNvSpPr txBox="1">
            <a:spLocks/>
          </p:cNvSpPr>
          <p:nvPr userDrawn="1"/>
        </p:nvSpPr>
        <p:spPr>
          <a:xfrm>
            <a:off x="407989" y="3068960"/>
            <a:ext cx="11376024" cy="457200"/>
          </a:xfrm>
          <a:prstGeom prst="rect">
            <a:avLst/>
          </a:prstGeom>
        </p:spPr>
        <p:txBody>
          <a:bodyPr vert="horz" lIns="576000" tIns="18000" rIns="0" bIns="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4"/>
                </a:solidFill>
                <a:latin typeface="+mn-ea"/>
                <a:ea typeface="+mn-ea"/>
                <a:cs typeface="+mj-cs"/>
              </a:defRPr>
            </a:lvl1pPr>
          </a:lstStyle>
          <a:p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978189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pos="5602">
          <p15:clr>
            <a:srgbClr val="FBAE40"/>
          </p15:clr>
        </p15:guide>
        <p15:guide id="3" pos="5567">
          <p15:clr>
            <a:srgbClr val="FBAE40"/>
          </p15:clr>
        </p15:guide>
        <p15:guide id="4" pos="193">
          <p15:clr>
            <a:srgbClr val="FBAE40"/>
          </p15:clr>
        </p15:guide>
        <p15:guide id="5" orient="horz" pos="4110">
          <p15:clr>
            <a:srgbClr val="FBAE40"/>
          </p15:clr>
        </p15:guide>
        <p15:guide id="6" orient="horz" pos="663">
          <p15:clr>
            <a:srgbClr val="FBAE40"/>
          </p15:clr>
        </p15:guide>
        <p15:guide id="7" orient="horz" pos="618">
          <p15:clr>
            <a:srgbClr val="FBAE40"/>
          </p15:clr>
        </p15:guide>
        <p15:guide id="8" orient="horz" pos="406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456144-5DBB-48AC-89CB-E7191A418CD8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1F811-C9E4-4044-82AA-CC750DD41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50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659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</p:sldLayoutIdLst>
  <p:txStyles>
    <p:titleStyle>
      <a:lvl1pPr algn="l" defTabSz="927082" rtl="0" eaLnBrk="1" latinLnBrk="1" hangingPunct="1">
        <a:lnSpc>
          <a:spcPct val="90000"/>
        </a:lnSpc>
        <a:spcBef>
          <a:spcPct val="0"/>
        </a:spcBef>
        <a:buNone/>
        <a:defRPr sz="44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1770" indent="-231770" algn="l" defTabSz="927082" rtl="0" eaLnBrk="1" latinLnBrk="1" hangingPunct="1">
        <a:lnSpc>
          <a:spcPct val="90000"/>
        </a:lnSpc>
        <a:spcBef>
          <a:spcPts val="1014"/>
        </a:spcBef>
        <a:buFont typeface="Arial" panose="020B0604020202020204" pitchFamily="34" charset="0"/>
        <a:buChar char="•"/>
        <a:defRPr sz="2881" kern="1200">
          <a:solidFill>
            <a:schemeClr val="tx1"/>
          </a:solidFill>
          <a:latin typeface="+mn-lt"/>
          <a:ea typeface="+mn-ea"/>
          <a:cs typeface="+mn-cs"/>
        </a:defRPr>
      </a:lvl1pPr>
      <a:lvl2pPr marL="695311" indent="-231770" algn="l" defTabSz="927082" rtl="0" eaLnBrk="1" latinLnBrk="1" hangingPunct="1">
        <a:lnSpc>
          <a:spcPct val="90000"/>
        </a:lnSpc>
        <a:spcBef>
          <a:spcPts val="507"/>
        </a:spcBef>
        <a:buFont typeface="Arial" panose="020B0604020202020204" pitchFamily="34" charset="0"/>
        <a:buChar char="•"/>
        <a:defRPr sz="2416" kern="1200">
          <a:solidFill>
            <a:schemeClr val="tx1"/>
          </a:solidFill>
          <a:latin typeface="+mn-lt"/>
          <a:ea typeface="+mn-ea"/>
          <a:cs typeface="+mn-cs"/>
        </a:defRPr>
      </a:lvl2pPr>
      <a:lvl3pPr marL="1158853" indent="-231770" algn="l" defTabSz="927082" rtl="0" eaLnBrk="1" latinLnBrk="1" hangingPunct="1">
        <a:lnSpc>
          <a:spcPct val="90000"/>
        </a:lnSpc>
        <a:spcBef>
          <a:spcPts val="507"/>
        </a:spcBef>
        <a:buFont typeface="Arial" panose="020B0604020202020204" pitchFamily="34" charset="0"/>
        <a:buChar char="•"/>
        <a:defRPr sz="2044" kern="1200">
          <a:solidFill>
            <a:schemeClr val="tx1"/>
          </a:solidFill>
          <a:latin typeface="+mn-lt"/>
          <a:ea typeface="+mn-ea"/>
          <a:cs typeface="+mn-cs"/>
        </a:defRPr>
      </a:lvl3pPr>
      <a:lvl4pPr marL="1622394" indent="-231770" algn="l" defTabSz="927082" rtl="0" eaLnBrk="1" latinLnBrk="1" hangingPunct="1">
        <a:lnSpc>
          <a:spcPct val="90000"/>
        </a:lnSpc>
        <a:spcBef>
          <a:spcPts val="507"/>
        </a:spcBef>
        <a:buFont typeface="Arial" panose="020B0604020202020204" pitchFamily="34" charset="0"/>
        <a:buChar char="•"/>
        <a:defRPr sz="1858" kern="1200">
          <a:solidFill>
            <a:schemeClr val="tx1"/>
          </a:solidFill>
          <a:latin typeface="+mn-lt"/>
          <a:ea typeface="+mn-ea"/>
          <a:cs typeface="+mn-cs"/>
        </a:defRPr>
      </a:lvl4pPr>
      <a:lvl5pPr marL="2085935" indent="-231770" algn="l" defTabSz="927082" rtl="0" eaLnBrk="1" latinLnBrk="1" hangingPunct="1">
        <a:lnSpc>
          <a:spcPct val="90000"/>
        </a:lnSpc>
        <a:spcBef>
          <a:spcPts val="507"/>
        </a:spcBef>
        <a:buFont typeface="Arial" panose="020B0604020202020204" pitchFamily="34" charset="0"/>
        <a:buChar char="•"/>
        <a:defRPr sz="1858" kern="1200">
          <a:solidFill>
            <a:schemeClr val="tx1"/>
          </a:solidFill>
          <a:latin typeface="+mn-lt"/>
          <a:ea typeface="+mn-ea"/>
          <a:cs typeface="+mn-cs"/>
        </a:defRPr>
      </a:lvl5pPr>
      <a:lvl6pPr marL="2549477" indent="-231770" algn="l" defTabSz="927082" rtl="0" eaLnBrk="1" latinLnBrk="1" hangingPunct="1">
        <a:lnSpc>
          <a:spcPct val="90000"/>
        </a:lnSpc>
        <a:spcBef>
          <a:spcPts val="507"/>
        </a:spcBef>
        <a:buFont typeface="Arial" panose="020B0604020202020204" pitchFamily="34" charset="0"/>
        <a:buChar char="•"/>
        <a:defRPr sz="1858" kern="1200">
          <a:solidFill>
            <a:schemeClr val="tx1"/>
          </a:solidFill>
          <a:latin typeface="+mn-lt"/>
          <a:ea typeface="+mn-ea"/>
          <a:cs typeface="+mn-cs"/>
        </a:defRPr>
      </a:lvl6pPr>
      <a:lvl7pPr marL="3013017" indent="-231770" algn="l" defTabSz="927082" rtl="0" eaLnBrk="1" latinLnBrk="1" hangingPunct="1">
        <a:lnSpc>
          <a:spcPct val="90000"/>
        </a:lnSpc>
        <a:spcBef>
          <a:spcPts val="507"/>
        </a:spcBef>
        <a:buFont typeface="Arial" panose="020B0604020202020204" pitchFamily="34" charset="0"/>
        <a:buChar char="•"/>
        <a:defRPr sz="1858" kern="1200">
          <a:solidFill>
            <a:schemeClr val="tx1"/>
          </a:solidFill>
          <a:latin typeface="+mn-lt"/>
          <a:ea typeface="+mn-ea"/>
          <a:cs typeface="+mn-cs"/>
        </a:defRPr>
      </a:lvl7pPr>
      <a:lvl8pPr marL="3476559" indent="-231770" algn="l" defTabSz="927082" rtl="0" eaLnBrk="1" latinLnBrk="1" hangingPunct="1">
        <a:lnSpc>
          <a:spcPct val="90000"/>
        </a:lnSpc>
        <a:spcBef>
          <a:spcPts val="507"/>
        </a:spcBef>
        <a:buFont typeface="Arial" panose="020B0604020202020204" pitchFamily="34" charset="0"/>
        <a:buChar char="•"/>
        <a:defRPr sz="1858" kern="1200">
          <a:solidFill>
            <a:schemeClr val="tx1"/>
          </a:solidFill>
          <a:latin typeface="+mn-lt"/>
          <a:ea typeface="+mn-ea"/>
          <a:cs typeface="+mn-cs"/>
        </a:defRPr>
      </a:lvl8pPr>
      <a:lvl9pPr marL="3940101" indent="-231770" algn="l" defTabSz="927082" rtl="0" eaLnBrk="1" latinLnBrk="1" hangingPunct="1">
        <a:lnSpc>
          <a:spcPct val="90000"/>
        </a:lnSpc>
        <a:spcBef>
          <a:spcPts val="507"/>
        </a:spcBef>
        <a:buFont typeface="Arial" panose="020B0604020202020204" pitchFamily="34" charset="0"/>
        <a:buChar char="•"/>
        <a:defRPr sz="185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27082" rtl="0" eaLnBrk="1" latinLnBrk="1" hangingPunct="1">
        <a:defRPr sz="1858" kern="1200">
          <a:solidFill>
            <a:schemeClr val="tx1"/>
          </a:solidFill>
          <a:latin typeface="+mn-lt"/>
          <a:ea typeface="+mn-ea"/>
          <a:cs typeface="+mn-cs"/>
        </a:defRPr>
      </a:lvl1pPr>
      <a:lvl2pPr marL="463541" algn="l" defTabSz="927082" rtl="0" eaLnBrk="1" latinLnBrk="1" hangingPunct="1">
        <a:defRPr sz="1858" kern="1200">
          <a:solidFill>
            <a:schemeClr val="tx1"/>
          </a:solidFill>
          <a:latin typeface="+mn-lt"/>
          <a:ea typeface="+mn-ea"/>
          <a:cs typeface="+mn-cs"/>
        </a:defRPr>
      </a:lvl2pPr>
      <a:lvl3pPr marL="927082" algn="l" defTabSz="927082" rtl="0" eaLnBrk="1" latinLnBrk="1" hangingPunct="1">
        <a:defRPr sz="1858" kern="1200">
          <a:solidFill>
            <a:schemeClr val="tx1"/>
          </a:solidFill>
          <a:latin typeface="+mn-lt"/>
          <a:ea typeface="+mn-ea"/>
          <a:cs typeface="+mn-cs"/>
        </a:defRPr>
      </a:lvl3pPr>
      <a:lvl4pPr marL="1390624" algn="l" defTabSz="927082" rtl="0" eaLnBrk="1" latinLnBrk="1" hangingPunct="1">
        <a:defRPr sz="1858" kern="1200">
          <a:solidFill>
            <a:schemeClr val="tx1"/>
          </a:solidFill>
          <a:latin typeface="+mn-lt"/>
          <a:ea typeface="+mn-ea"/>
          <a:cs typeface="+mn-cs"/>
        </a:defRPr>
      </a:lvl4pPr>
      <a:lvl5pPr marL="1854166" algn="l" defTabSz="927082" rtl="0" eaLnBrk="1" latinLnBrk="1" hangingPunct="1">
        <a:defRPr sz="1858" kern="1200">
          <a:solidFill>
            <a:schemeClr val="tx1"/>
          </a:solidFill>
          <a:latin typeface="+mn-lt"/>
          <a:ea typeface="+mn-ea"/>
          <a:cs typeface="+mn-cs"/>
        </a:defRPr>
      </a:lvl5pPr>
      <a:lvl6pPr marL="2317706" algn="l" defTabSz="927082" rtl="0" eaLnBrk="1" latinLnBrk="1" hangingPunct="1">
        <a:defRPr sz="1858" kern="1200">
          <a:solidFill>
            <a:schemeClr val="tx1"/>
          </a:solidFill>
          <a:latin typeface="+mn-lt"/>
          <a:ea typeface="+mn-ea"/>
          <a:cs typeface="+mn-cs"/>
        </a:defRPr>
      </a:lvl6pPr>
      <a:lvl7pPr marL="2781248" algn="l" defTabSz="927082" rtl="0" eaLnBrk="1" latinLnBrk="1" hangingPunct="1">
        <a:defRPr sz="1858" kern="1200">
          <a:solidFill>
            <a:schemeClr val="tx1"/>
          </a:solidFill>
          <a:latin typeface="+mn-lt"/>
          <a:ea typeface="+mn-ea"/>
          <a:cs typeface="+mn-cs"/>
        </a:defRPr>
      </a:lvl7pPr>
      <a:lvl8pPr marL="3244788" algn="l" defTabSz="927082" rtl="0" eaLnBrk="1" latinLnBrk="1" hangingPunct="1">
        <a:defRPr sz="1858" kern="1200">
          <a:solidFill>
            <a:schemeClr val="tx1"/>
          </a:solidFill>
          <a:latin typeface="+mn-lt"/>
          <a:ea typeface="+mn-ea"/>
          <a:cs typeface="+mn-cs"/>
        </a:defRPr>
      </a:lvl8pPr>
      <a:lvl9pPr marL="3708329" algn="l" defTabSz="927082" rtl="0" eaLnBrk="1" latinLnBrk="1" hangingPunct="1">
        <a:defRPr sz="185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456144-5DBB-48AC-89CB-E7191A418CD8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1F811-C9E4-4044-82AA-CC750DD41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497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4000" dirty="0">
                <a:latin typeface="HD현대체 Bold" panose="02090600000101010101" pitchFamily="18" charset="-127"/>
                <a:ea typeface="HD현대체 Bold" panose="02090600000101010101" pitchFamily="18" charset="-127"/>
              </a:rPr>
              <a:t>자동정반배치 </a:t>
            </a:r>
            <a:r>
              <a:rPr lang="en-US" altLang="ko-KR" sz="4000" dirty="0">
                <a:latin typeface="HD현대체 Bold" panose="02090600000101010101" pitchFamily="18" charset="-127"/>
                <a:ea typeface="HD현대체 Bold" panose="02090600000101010101" pitchFamily="18" charset="-127"/>
              </a:rPr>
              <a:t>(</a:t>
            </a:r>
            <a:r>
              <a:rPr lang="ko-KR" altLang="en-US" sz="4000" dirty="0" err="1">
                <a:latin typeface="HD현대체 Bold" panose="02090600000101010101" pitchFamily="18" charset="-127"/>
                <a:ea typeface="HD현대체 Bold" panose="02090600000101010101" pitchFamily="18" charset="-127"/>
              </a:rPr>
              <a:t>선체조립부</a:t>
            </a:r>
            <a:r>
              <a:rPr lang="en-US" altLang="ko-KR" sz="4000" dirty="0">
                <a:latin typeface="HD현대체 Bold" panose="02090600000101010101" pitchFamily="18" charset="-127"/>
                <a:ea typeface="HD현대체 Bold" panose="02090600000101010101" pitchFamily="18" charset="-127"/>
              </a:rPr>
              <a:t>)</a:t>
            </a:r>
            <a:endParaRPr lang="ko-KR" altLang="en-US" sz="4000" dirty="0">
              <a:latin typeface="HD현대체 Bold" panose="02090600000101010101" pitchFamily="18" charset="-127"/>
              <a:ea typeface="HD현대체 Bold" panose="02090600000101010101" pitchFamily="18" charset="-127"/>
            </a:endParaRP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>
                <a:latin typeface="HD현대체  Medium" panose="02090600000101010101" pitchFamily="18" charset="-127"/>
                <a:ea typeface="HD현대체  Medium" panose="02090600000101010101" pitchFamily="18" charset="-127"/>
              </a:rPr>
              <a:t>2024. 2. 27. </a:t>
            </a:r>
            <a:r>
              <a:rPr lang="ko-KR" altLang="en-US" sz="1800" dirty="0">
                <a:latin typeface="HD현대체  Medium" panose="02090600000101010101" pitchFamily="18" charset="-127"/>
                <a:ea typeface="HD현대체  Medium" panose="02090600000101010101" pitchFamily="18" charset="-127"/>
              </a:rPr>
              <a:t>김태희 책임</a:t>
            </a:r>
          </a:p>
        </p:txBody>
      </p:sp>
    </p:spTree>
    <p:extLst>
      <p:ext uri="{BB962C8B-B14F-4D97-AF65-F5344CB8AC3E}">
        <p14:creationId xmlns:p14="http://schemas.microsoft.com/office/powerpoint/2010/main" val="486650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목적 및 방향성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900" y="908720"/>
            <a:ext cx="111117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1-1)</a:t>
            </a:r>
            <a:r>
              <a:rPr lang="ko-KR" altLang="en-US" dirty="0"/>
              <a:t> 목적 </a:t>
            </a:r>
            <a:r>
              <a:rPr lang="en-US" altLang="ko-KR" dirty="0"/>
              <a:t>: DATA </a:t>
            </a:r>
            <a:r>
              <a:rPr lang="ko-KR" altLang="en-US" dirty="0"/>
              <a:t>기반 분석을 통한 사용자 편의성 증대 및 다양한 시뮬레이션에 근거한 신속한 의사결정</a:t>
            </a:r>
            <a:endParaRPr lang="en-US" altLang="ko-KR" dirty="0"/>
          </a:p>
          <a:p>
            <a:r>
              <a:rPr lang="ko-KR" altLang="en-US" dirty="0"/>
              <a:t>   </a:t>
            </a:r>
            <a:r>
              <a:rPr lang="en-US" altLang="ko-KR" dirty="0"/>
              <a:t>- </a:t>
            </a:r>
            <a:r>
              <a:rPr lang="ko-KR" altLang="en-US" dirty="0"/>
              <a:t>현재</a:t>
            </a:r>
            <a:r>
              <a:rPr lang="en-US" altLang="ko-KR" dirty="0"/>
              <a:t>, </a:t>
            </a:r>
            <a:r>
              <a:rPr lang="ko-KR" altLang="en-US" dirty="0"/>
              <a:t>각 과별로 </a:t>
            </a:r>
            <a:r>
              <a:rPr lang="ko-KR" altLang="en-US" dirty="0" err="1"/>
              <a:t>정반배치</a:t>
            </a:r>
            <a:r>
              <a:rPr lang="en-US" altLang="ko-KR" dirty="0"/>
              <a:t>, </a:t>
            </a:r>
            <a:r>
              <a:rPr lang="en-US" altLang="ko-KR" dirty="0">
                <a:sym typeface="Wingdings" panose="05000000000000000000" pitchFamily="2" charset="2"/>
              </a:rPr>
              <a:t>USER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KNOW-HOW</a:t>
            </a:r>
            <a:r>
              <a:rPr lang="ko-KR" altLang="en-US" dirty="0">
                <a:sym typeface="Wingdings" panose="05000000000000000000" pitchFamily="2" charset="2"/>
              </a:rPr>
              <a:t>에 의존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   - </a:t>
            </a:r>
            <a:r>
              <a:rPr lang="ko-KR" altLang="en-US" dirty="0"/>
              <a:t>정기</a:t>
            </a:r>
            <a:r>
              <a:rPr lang="en-US" altLang="ko-KR" dirty="0"/>
              <a:t>(3</a:t>
            </a:r>
            <a:r>
              <a:rPr lang="ko-KR" altLang="en-US" dirty="0"/>
              <a:t>개월</a:t>
            </a:r>
            <a:r>
              <a:rPr lang="en-US" altLang="ko-KR" dirty="0"/>
              <a:t>)/</a:t>
            </a:r>
            <a:r>
              <a:rPr lang="ko-KR" altLang="en-US" dirty="0" err="1"/>
              <a:t>비정기</a:t>
            </a:r>
            <a:r>
              <a:rPr lang="en-US" altLang="ko-KR" dirty="0"/>
              <a:t>(</a:t>
            </a:r>
            <a:r>
              <a:rPr lang="ko-KR" altLang="en-US" dirty="0"/>
              <a:t>수시</a:t>
            </a:r>
            <a:r>
              <a:rPr lang="en-US" altLang="ko-KR" dirty="0"/>
              <a:t>) </a:t>
            </a:r>
            <a:r>
              <a:rPr lang="ko-KR" altLang="en-US" dirty="0" err="1"/>
              <a:t>정반</a:t>
            </a:r>
            <a:r>
              <a:rPr lang="ko-KR" altLang="en-US" dirty="0"/>
              <a:t> 배치 </a:t>
            </a:r>
            <a:r>
              <a:rPr lang="ko-KR" altLang="en-US" dirty="0" err="1"/>
              <a:t>작업시</a:t>
            </a:r>
            <a:r>
              <a:rPr lang="ko-KR" altLang="en-US" dirty="0"/>
              <a:t> </a:t>
            </a:r>
            <a:r>
              <a:rPr lang="ko-KR" altLang="en-US" dirty="0" err="1"/>
              <a:t>시수</a:t>
            </a:r>
            <a:r>
              <a:rPr lang="ko-KR" altLang="en-US" dirty="0"/>
              <a:t> 과다 </a:t>
            </a:r>
            <a:endParaRPr lang="en-US" altLang="ko-KR" dirty="0"/>
          </a:p>
          <a:p>
            <a:r>
              <a:rPr lang="en-US" altLang="ko-KR" dirty="0"/>
              <a:t>   - </a:t>
            </a:r>
            <a:r>
              <a:rPr lang="ko-KR" altLang="en-US" dirty="0"/>
              <a:t>공정 상황에 따라 매일 </a:t>
            </a:r>
            <a:r>
              <a:rPr lang="ko-KR" altLang="en-US" dirty="0" err="1"/>
              <a:t>정반</a:t>
            </a:r>
            <a:r>
              <a:rPr lang="ko-KR" altLang="en-US" dirty="0"/>
              <a:t> </a:t>
            </a:r>
            <a:r>
              <a:rPr lang="en-US" altLang="ko-KR" dirty="0"/>
              <a:t>SCH </a:t>
            </a:r>
            <a:r>
              <a:rPr lang="ko-KR" altLang="en-US" dirty="0"/>
              <a:t>변경 필요 </a:t>
            </a:r>
            <a:endParaRPr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839416" y="2204864"/>
            <a:ext cx="108248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1-2) </a:t>
            </a:r>
            <a:r>
              <a:rPr lang="ko-KR" altLang="en-US" dirty="0"/>
              <a:t>방향성 </a:t>
            </a:r>
            <a:r>
              <a:rPr lang="en-US" altLang="ko-KR" dirty="0"/>
              <a:t>: </a:t>
            </a:r>
            <a:r>
              <a:rPr lang="ko-KR" altLang="en-US" dirty="0"/>
              <a:t>표준화</a:t>
            </a:r>
            <a:r>
              <a:rPr lang="en-US" altLang="ko-KR" dirty="0"/>
              <a:t>/</a:t>
            </a:r>
            <a:r>
              <a:rPr lang="ko-KR" altLang="en-US" dirty="0"/>
              <a:t>단순화</a:t>
            </a:r>
            <a:r>
              <a:rPr lang="en-US" altLang="ko-KR" dirty="0"/>
              <a:t>/</a:t>
            </a:r>
            <a:r>
              <a:rPr lang="ko-KR" altLang="en-US" dirty="0" err="1"/>
              <a:t>연결화</a:t>
            </a:r>
            <a:endParaRPr lang="en-US" altLang="ko-KR" dirty="0"/>
          </a:p>
          <a:p>
            <a:r>
              <a:rPr lang="en-US" altLang="ko-KR" dirty="0"/>
              <a:t>   - </a:t>
            </a:r>
            <a:r>
              <a:rPr lang="ko-KR" altLang="en-US" dirty="0"/>
              <a:t>표준화된 </a:t>
            </a:r>
            <a:r>
              <a:rPr lang="ko-KR" altLang="en-US" dirty="0" err="1"/>
              <a:t>정반배치로</a:t>
            </a:r>
            <a:r>
              <a:rPr lang="ko-KR" altLang="en-US" dirty="0"/>
              <a:t> 누구나 쉽게 사용가능 </a:t>
            </a:r>
            <a:endParaRPr lang="en-US" altLang="ko-KR" dirty="0"/>
          </a:p>
          <a:p>
            <a:r>
              <a:rPr lang="en-US" altLang="ko-KR" dirty="0"/>
              <a:t>   - </a:t>
            </a:r>
            <a:r>
              <a:rPr lang="ko-KR" altLang="en-US" dirty="0"/>
              <a:t>특정</a:t>
            </a:r>
            <a:r>
              <a:rPr lang="en-US" altLang="ko-KR" dirty="0"/>
              <a:t> </a:t>
            </a:r>
            <a:r>
              <a:rPr lang="ko-KR" altLang="en-US" dirty="0"/>
              <a:t>시점의 </a:t>
            </a:r>
            <a:r>
              <a:rPr lang="en-US" altLang="ko-KR" dirty="0"/>
              <a:t>DATA </a:t>
            </a:r>
            <a:r>
              <a:rPr lang="ko-KR" altLang="en-US" dirty="0" err="1"/>
              <a:t>변경시</a:t>
            </a:r>
            <a:r>
              <a:rPr lang="ko-KR" altLang="en-US" dirty="0"/>
              <a:t> 변경 시점 이후의 </a:t>
            </a:r>
            <a:r>
              <a:rPr lang="ko-KR" altLang="en-US" dirty="0" err="1"/>
              <a:t>정반</a:t>
            </a:r>
            <a:r>
              <a:rPr lang="ko-KR" altLang="en-US" dirty="0"/>
              <a:t> 전체 변경 </a:t>
            </a:r>
            <a:endParaRPr lang="en-US" altLang="ko-KR" dirty="0"/>
          </a:p>
          <a:p>
            <a:r>
              <a:rPr lang="en-US" altLang="ko-KR" dirty="0"/>
              <a:t>   - </a:t>
            </a:r>
            <a:r>
              <a:rPr lang="ko-KR" altLang="en-US" dirty="0"/>
              <a:t>향후</a:t>
            </a:r>
            <a:r>
              <a:rPr lang="en-US" altLang="ko-KR" dirty="0"/>
              <a:t>, </a:t>
            </a:r>
            <a:r>
              <a:rPr lang="ko-KR" altLang="en-US" dirty="0" err="1"/>
              <a:t>선공정</a:t>
            </a:r>
            <a:r>
              <a:rPr lang="ko-KR" altLang="en-US" dirty="0"/>
              <a:t> </a:t>
            </a:r>
            <a:r>
              <a:rPr lang="en-US" altLang="ko-KR" dirty="0"/>
              <a:t>DATA(</a:t>
            </a:r>
            <a:r>
              <a:rPr lang="ko-KR" altLang="en-US" dirty="0"/>
              <a:t>가공</a:t>
            </a:r>
            <a:r>
              <a:rPr lang="en-US" altLang="ko-KR" dirty="0"/>
              <a:t>/</a:t>
            </a:r>
            <a:r>
              <a:rPr lang="ko-KR" altLang="en-US" dirty="0"/>
              <a:t>판넬</a:t>
            </a:r>
            <a:r>
              <a:rPr lang="en-US" altLang="ko-KR" dirty="0"/>
              <a:t>/</a:t>
            </a:r>
            <a:r>
              <a:rPr lang="ko-KR" altLang="en-US" dirty="0"/>
              <a:t>소조</a:t>
            </a:r>
            <a:r>
              <a:rPr lang="en-US" altLang="ko-KR" dirty="0"/>
              <a:t>/</a:t>
            </a:r>
            <a:r>
              <a:rPr lang="ko-KR" altLang="en-US" dirty="0" err="1"/>
              <a:t>중조</a:t>
            </a:r>
            <a:r>
              <a:rPr lang="en-US" altLang="ko-KR" dirty="0"/>
              <a:t>) </a:t>
            </a:r>
            <a:r>
              <a:rPr lang="ko-KR" altLang="en-US" dirty="0"/>
              <a:t>기반</a:t>
            </a:r>
            <a:r>
              <a:rPr lang="en-US" altLang="ko-KR" dirty="0"/>
              <a:t>, </a:t>
            </a:r>
            <a:r>
              <a:rPr lang="ko-KR" altLang="en-US" dirty="0"/>
              <a:t>자동 </a:t>
            </a:r>
            <a:r>
              <a:rPr lang="ko-KR" altLang="en-US" dirty="0" err="1"/>
              <a:t>스케쥴링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3501823"/>
            <a:ext cx="5904656" cy="321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0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요구사항 및 고려사항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1258" y="908720"/>
            <a:ext cx="111117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2-1)</a:t>
            </a:r>
            <a:r>
              <a:rPr lang="ko-KR" altLang="en-US" dirty="0"/>
              <a:t> 요구사항 </a:t>
            </a:r>
            <a:endParaRPr lang="en-US" altLang="ko-KR" dirty="0"/>
          </a:p>
          <a:p>
            <a:r>
              <a:rPr lang="en-US" altLang="ko-KR" dirty="0"/>
              <a:t>   - </a:t>
            </a:r>
            <a:r>
              <a:rPr lang="ko-KR" altLang="en-US" dirty="0"/>
              <a:t>클릭 한 번으로 각 </a:t>
            </a:r>
            <a:r>
              <a:rPr lang="ko-KR" altLang="en-US" dirty="0" err="1"/>
              <a:t>공장별</a:t>
            </a:r>
            <a:r>
              <a:rPr lang="ko-KR" altLang="en-US" dirty="0"/>
              <a:t> 배정 블록 </a:t>
            </a:r>
            <a:r>
              <a:rPr lang="ko-KR" altLang="en-US" dirty="0" err="1"/>
              <a:t>자동배치</a:t>
            </a:r>
            <a:endParaRPr lang="en-US" altLang="ko-KR" dirty="0"/>
          </a:p>
          <a:p>
            <a:r>
              <a:rPr lang="en-US" altLang="ko-KR" dirty="0"/>
              <a:t>      </a:t>
            </a:r>
            <a:r>
              <a:rPr lang="ko-KR" altLang="en-US" dirty="0"/>
              <a:t>기존 </a:t>
            </a:r>
            <a:r>
              <a:rPr lang="en-US" altLang="ko-KR" dirty="0"/>
              <a:t>NESTING </a:t>
            </a:r>
            <a:r>
              <a:rPr lang="ko-KR" altLang="en-US" dirty="0"/>
              <a:t>기법 </a:t>
            </a:r>
            <a:r>
              <a:rPr lang="ko-KR" altLang="en-US" dirty="0" err="1"/>
              <a:t>정반배치</a:t>
            </a:r>
            <a:r>
              <a:rPr lang="ko-KR" altLang="en-US" dirty="0"/>
              <a:t> 자동화</a:t>
            </a:r>
            <a:endParaRPr lang="en-US" altLang="ko-KR" dirty="0"/>
          </a:p>
          <a:p>
            <a:r>
              <a:rPr lang="en-US" altLang="ko-KR" dirty="0">
                <a:sym typeface="Wingdings" panose="05000000000000000000" pitchFamily="2" charset="2"/>
              </a:rPr>
              <a:t>      </a:t>
            </a:r>
            <a:r>
              <a:rPr lang="ko-KR" altLang="en-US" dirty="0">
                <a:sym typeface="Wingdings" panose="05000000000000000000" pitchFamily="2" charset="2"/>
              </a:rPr>
              <a:t>▶ 많은 제약조건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복잡한 사용방법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      </a:t>
            </a:r>
            <a:r>
              <a:rPr lang="ko-KR" altLang="en-US" dirty="0">
                <a:sym typeface="Wingdings" panose="05000000000000000000" pitchFamily="2" charset="2"/>
              </a:rPr>
              <a:t>▶ </a:t>
            </a:r>
            <a:r>
              <a:rPr lang="en-US" altLang="ko-KR" dirty="0">
                <a:sym typeface="Wingdings" panose="05000000000000000000" pitchFamily="2" charset="2"/>
              </a:rPr>
              <a:t>MANUAL</a:t>
            </a:r>
            <a:r>
              <a:rPr lang="ko-KR" altLang="en-US" dirty="0">
                <a:sym typeface="Wingdings" panose="05000000000000000000" pitchFamily="2" charset="2"/>
              </a:rPr>
              <a:t>화가 되지 않아 인수인계가 이뤄지지 않음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   - </a:t>
            </a:r>
            <a:r>
              <a:rPr lang="ko-KR" altLang="en-US" dirty="0" err="1">
                <a:sym typeface="Wingdings" panose="05000000000000000000" pitchFamily="2" charset="2"/>
              </a:rPr>
              <a:t>자동정반</a:t>
            </a:r>
            <a:r>
              <a:rPr lang="ko-KR" altLang="en-US" dirty="0">
                <a:sym typeface="Wingdings" panose="05000000000000000000" pitchFamily="2" charset="2"/>
              </a:rPr>
              <a:t> 배치 </a:t>
            </a:r>
            <a:r>
              <a:rPr lang="ko-KR" altLang="en-US" dirty="0" err="1">
                <a:sym typeface="Wingdings" panose="05000000000000000000" pitchFamily="2" charset="2"/>
              </a:rPr>
              <a:t>적용시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년단위</a:t>
            </a:r>
            <a:r>
              <a:rPr lang="ko-KR" altLang="en-US" dirty="0">
                <a:sym typeface="Wingdings" panose="05000000000000000000" pitchFamily="2" charset="2"/>
              </a:rPr>
              <a:t> 블록도 </a:t>
            </a:r>
            <a:r>
              <a:rPr lang="ko-KR" altLang="en-US" dirty="0" err="1">
                <a:sym typeface="Wingdings" panose="05000000000000000000" pitchFamily="2" charset="2"/>
              </a:rPr>
              <a:t>정반</a:t>
            </a:r>
            <a:r>
              <a:rPr lang="ko-KR" altLang="en-US" dirty="0">
                <a:sym typeface="Wingdings" panose="05000000000000000000" pitchFamily="2" charset="2"/>
              </a:rPr>
              <a:t> 배치 가능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각 </a:t>
            </a:r>
            <a:r>
              <a:rPr lang="ko-KR" altLang="en-US" dirty="0" err="1">
                <a:sym typeface="Wingdings" panose="05000000000000000000" pitchFamily="2" charset="2"/>
              </a:rPr>
              <a:t>공장별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생산 기준</a:t>
            </a:r>
            <a:r>
              <a:rPr lang="en-US" altLang="ko-KR" dirty="0">
                <a:sym typeface="Wingdings" panose="05000000000000000000" pitchFamily="2" charset="2"/>
              </a:rPr>
              <a:t>, 70% </a:t>
            </a:r>
            <a:r>
              <a:rPr lang="ko-KR" altLang="en-US" dirty="0">
                <a:sym typeface="Wingdings" panose="05000000000000000000" pitchFamily="2" charset="2"/>
              </a:rPr>
              <a:t>이상 블록 배정됨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    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중</a:t>
            </a:r>
            <a:r>
              <a:rPr lang="en-US" altLang="ko-KR" dirty="0">
                <a:sym typeface="Wingdings" panose="05000000000000000000" pitchFamily="2" charset="2"/>
              </a:rPr>
              <a:t>/</a:t>
            </a:r>
            <a:r>
              <a:rPr lang="ko-KR" altLang="en-US" dirty="0">
                <a:sym typeface="Wingdings" panose="05000000000000000000" pitchFamily="2" charset="2"/>
              </a:rPr>
              <a:t>장기 </a:t>
            </a:r>
            <a:r>
              <a:rPr lang="en-US" altLang="ko-KR" dirty="0">
                <a:sym typeface="Wingdings" panose="05000000000000000000" pitchFamily="2" charset="2"/>
              </a:rPr>
              <a:t>LOAD </a:t>
            </a:r>
            <a:r>
              <a:rPr lang="ko-KR" altLang="en-US" dirty="0">
                <a:sym typeface="Wingdings" panose="05000000000000000000" pitchFamily="2" charset="2"/>
              </a:rPr>
              <a:t>분석 활용 가능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15680" y="3172218"/>
            <a:ext cx="5040560" cy="361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888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요구사항 및 고려사항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392" y="909875"/>
            <a:ext cx="113102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2-2)</a:t>
            </a:r>
            <a:r>
              <a:rPr lang="ko-KR" altLang="en-US" dirty="0"/>
              <a:t> 고려사항 </a:t>
            </a:r>
            <a:r>
              <a:rPr lang="en-US" altLang="ko-KR" dirty="0"/>
              <a:t>: </a:t>
            </a:r>
            <a:r>
              <a:rPr lang="ko-KR" altLang="en-US" dirty="0"/>
              <a:t>사용방법 단순화</a:t>
            </a:r>
            <a:r>
              <a:rPr lang="en-US" altLang="ko-KR" dirty="0"/>
              <a:t>, </a:t>
            </a:r>
            <a:r>
              <a:rPr lang="ko-KR" altLang="en-US" dirty="0"/>
              <a:t>공간</a:t>
            </a:r>
            <a:r>
              <a:rPr lang="en-US" altLang="ko-KR" dirty="0"/>
              <a:t>(</a:t>
            </a:r>
            <a:r>
              <a:rPr lang="ko-KR" altLang="en-US" dirty="0" err="1"/>
              <a:t>정반</a:t>
            </a:r>
            <a:r>
              <a:rPr lang="en-US" altLang="ko-KR" dirty="0"/>
              <a:t>) </a:t>
            </a:r>
            <a:r>
              <a:rPr lang="ko-KR" altLang="en-US" dirty="0" err="1"/>
              <a:t>활용성</a:t>
            </a:r>
            <a:r>
              <a:rPr lang="ko-KR" altLang="en-US" dirty="0"/>
              <a:t> 및 생산량 극대화</a:t>
            </a:r>
            <a:endParaRPr lang="en-US" altLang="ko-KR" dirty="0"/>
          </a:p>
          <a:p>
            <a:r>
              <a:rPr lang="ko-KR" altLang="en-US" dirty="0"/>
              <a:t>   </a:t>
            </a:r>
            <a:r>
              <a:rPr lang="en-US" altLang="ko-KR" dirty="0"/>
              <a:t>- </a:t>
            </a:r>
            <a:r>
              <a:rPr lang="ko-KR" altLang="en-US" dirty="0"/>
              <a:t>블록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중일정</a:t>
            </a:r>
            <a:r>
              <a:rPr lang="en-US" altLang="ko-KR" dirty="0"/>
              <a:t>/</a:t>
            </a:r>
            <a:r>
              <a:rPr lang="ko-KR" altLang="en-US" dirty="0"/>
              <a:t>중량</a:t>
            </a:r>
            <a:r>
              <a:rPr lang="en-US" altLang="ko-KR" dirty="0"/>
              <a:t>/</a:t>
            </a:r>
            <a:r>
              <a:rPr lang="ko-KR" altLang="en-US" dirty="0"/>
              <a:t>사이즈</a:t>
            </a:r>
            <a:r>
              <a:rPr lang="en-US" altLang="ko-KR" dirty="0"/>
              <a:t>(</a:t>
            </a:r>
            <a:r>
              <a:rPr lang="ko-KR" altLang="en-US" dirty="0"/>
              <a:t>형상</a:t>
            </a:r>
            <a:r>
              <a:rPr lang="en-US" altLang="ko-KR" dirty="0"/>
              <a:t>)/</a:t>
            </a:r>
            <a:r>
              <a:rPr lang="ko-KR" altLang="en-US" dirty="0"/>
              <a:t>공기 고려한 최적 배치 시뮬레이션</a:t>
            </a:r>
            <a:r>
              <a:rPr lang="en-US" altLang="ko-KR" dirty="0"/>
              <a:t>(</a:t>
            </a:r>
            <a:r>
              <a:rPr lang="ko-KR" altLang="en-US" dirty="0"/>
              <a:t>우선 순위 고려</a:t>
            </a:r>
            <a:r>
              <a:rPr lang="en-US" altLang="ko-KR" dirty="0"/>
              <a:t>, </a:t>
            </a:r>
            <a:r>
              <a:rPr lang="ko-KR" altLang="en-US" dirty="0"/>
              <a:t>일정 </a:t>
            </a:r>
            <a:r>
              <a:rPr lang="en-US" altLang="ko-KR" dirty="0"/>
              <a:t>or </a:t>
            </a:r>
            <a:r>
              <a:rPr lang="ko-KR" altLang="en-US" dirty="0"/>
              <a:t>생산량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   2.2.1) </a:t>
            </a:r>
            <a:r>
              <a:rPr lang="ko-KR" altLang="en-US" dirty="0"/>
              <a:t>블록 </a:t>
            </a:r>
            <a:r>
              <a:rPr lang="en-US" altLang="ko-KR" dirty="0"/>
              <a:t>: </a:t>
            </a:r>
            <a:r>
              <a:rPr lang="ko-KR" altLang="en-US" dirty="0"/>
              <a:t>중</a:t>
            </a:r>
            <a:r>
              <a:rPr lang="en-US" altLang="ko-KR" dirty="0"/>
              <a:t>/</a:t>
            </a:r>
            <a:r>
              <a:rPr lang="ko-KR" altLang="en-US" dirty="0"/>
              <a:t>대조</a:t>
            </a:r>
            <a:r>
              <a:rPr lang="en-US" altLang="ko-KR" dirty="0"/>
              <a:t>(</a:t>
            </a:r>
            <a:r>
              <a:rPr lang="ko-KR" altLang="en-US" dirty="0"/>
              <a:t>대조 단독 블록</a:t>
            </a:r>
            <a:r>
              <a:rPr lang="en-US" altLang="ko-KR" dirty="0"/>
              <a:t> or </a:t>
            </a:r>
            <a:r>
              <a:rPr lang="ko-KR" altLang="en-US" dirty="0"/>
              <a:t>대조 블록에 여러 개의 </a:t>
            </a:r>
            <a:r>
              <a:rPr lang="ko-KR" altLang="en-US" dirty="0" err="1"/>
              <a:t>중조</a:t>
            </a:r>
            <a:r>
              <a:rPr lang="ko-KR" altLang="en-US" dirty="0"/>
              <a:t> 블록 탑재하여 완성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 </a:t>
            </a:r>
            <a:r>
              <a:rPr lang="ko-KR" altLang="en-US" dirty="0">
                <a:sym typeface="Wingdings" panose="05000000000000000000" pitchFamily="2" charset="2"/>
              </a:rPr>
              <a:t>중</a:t>
            </a:r>
            <a:r>
              <a:rPr lang="en-US" altLang="ko-KR" dirty="0">
                <a:sym typeface="Wingdings" panose="05000000000000000000" pitchFamily="2" charset="2"/>
              </a:rPr>
              <a:t>/</a:t>
            </a:r>
            <a:r>
              <a:rPr lang="ko-KR" altLang="en-US" dirty="0">
                <a:sym typeface="Wingdings" panose="05000000000000000000" pitchFamily="2" charset="2"/>
              </a:rPr>
              <a:t>대조로 분리된 블록의 경의 대조 </a:t>
            </a:r>
            <a:r>
              <a:rPr lang="ko-KR" altLang="en-US" dirty="0" err="1">
                <a:sym typeface="Wingdings" panose="05000000000000000000" pitchFamily="2" charset="2"/>
              </a:rPr>
              <a:t>착수전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중조</a:t>
            </a:r>
            <a:r>
              <a:rPr lang="ko-KR" altLang="en-US" dirty="0">
                <a:sym typeface="Wingdings" panose="05000000000000000000" pitchFamily="2" charset="2"/>
              </a:rPr>
              <a:t> 완료 필요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/>
              <a:t>    2.2.2) </a:t>
            </a:r>
            <a:r>
              <a:rPr lang="ko-KR" altLang="en-US" dirty="0" err="1"/>
              <a:t>중일정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>
                <a:sym typeface="Wingdings" panose="05000000000000000000" pitchFamily="2" charset="2"/>
              </a:rPr>
              <a:t>일정 준수 기준으로 배치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             </a:t>
            </a:r>
            <a:r>
              <a:rPr lang="ko-KR" altLang="en-US" dirty="0">
                <a:sym typeface="Wingdings" panose="05000000000000000000" pitchFamily="2" charset="2"/>
              </a:rPr>
              <a:t>일정 조정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sym typeface="Wingdings" panose="05000000000000000000" pitchFamily="2" charset="2"/>
              </a:rPr>
              <a:t>중일정</a:t>
            </a:r>
            <a:r>
              <a:rPr lang="ko-KR" altLang="en-US" dirty="0">
                <a:sym typeface="Wingdings" panose="05000000000000000000" pitchFamily="2" charset="2"/>
              </a:rPr>
              <a:t> 기준 선행</a:t>
            </a:r>
            <a:r>
              <a:rPr lang="en-US" altLang="ko-KR" dirty="0">
                <a:sym typeface="Wingdings" panose="05000000000000000000" pitchFamily="2" charset="2"/>
              </a:rPr>
              <a:t>/</a:t>
            </a:r>
            <a:r>
              <a:rPr lang="ko-KR" altLang="en-US" dirty="0">
                <a:sym typeface="Wingdings" panose="05000000000000000000" pitchFamily="2" charset="2"/>
              </a:rPr>
              <a:t>지연 조건 설정 필요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착수</a:t>
            </a:r>
            <a:r>
              <a:rPr lang="en-US" altLang="ko-KR" dirty="0">
                <a:sym typeface="Wingdings" panose="05000000000000000000" pitchFamily="2" charset="2"/>
              </a:rPr>
              <a:t>/</a:t>
            </a:r>
            <a:r>
              <a:rPr lang="ko-KR" altLang="en-US" dirty="0">
                <a:sym typeface="Wingdings" panose="05000000000000000000" pitchFamily="2" charset="2"/>
              </a:rPr>
              <a:t>완료일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r>
              <a:rPr lang="ko-KR" altLang="en-US" dirty="0">
                <a:sym typeface="Wingdings" panose="05000000000000000000" pitchFamily="2" charset="2"/>
              </a:rPr>
              <a:t> 최소</a:t>
            </a:r>
            <a:r>
              <a:rPr lang="en-US" altLang="ko-KR" dirty="0">
                <a:sym typeface="Wingdings" panose="05000000000000000000" pitchFamily="2" charset="2"/>
              </a:rPr>
              <a:t>/</a:t>
            </a:r>
            <a:r>
              <a:rPr lang="ko-KR" altLang="en-US" dirty="0">
                <a:sym typeface="Wingdings" panose="05000000000000000000" pitchFamily="2" charset="2"/>
              </a:rPr>
              <a:t>최대 가능일</a:t>
            </a:r>
            <a:r>
              <a:rPr lang="en-US" altLang="ko-KR" dirty="0">
                <a:sym typeface="Wingdings" panose="05000000000000000000" pitchFamily="2" charset="2"/>
              </a:rPr>
              <a:t> (</a:t>
            </a:r>
            <a:r>
              <a:rPr lang="ko-KR" altLang="en-US" dirty="0">
                <a:sym typeface="Wingdings" panose="05000000000000000000" pitchFamily="2" charset="2"/>
              </a:rPr>
              <a:t>예</a:t>
            </a:r>
            <a:r>
              <a:rPr lang="en-US" altLang="ko-KR" dirty="0">
                <a:sym typeface="Wingdings" panose="05000000000000000000" pitchFamily="2" charset="2"/>
              </a:rPr>
              <a:t>, ±3)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            </a:t>
            </a:r>
            <a:r>
              <a:rPr lang="ko-KR" altLang="en-US" dirty="0" err="1">
                <a:sym typeface="Wingdings" panose="05000000000000000000" pitchFamily="2" charset="2"/>
              </a:rPr>
              <a:t>타공장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블럭간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PAIR</a:t>
            </a:r>
            <a:r>
              <a:rPr lang="ko-KR" altLang="en-US" dirty="0">
                <a:sym typeface="Wingdings" panose="05000000000000000000" pitchFamily="2" charset="2"/>
              </a:rPr>
              <a:t>율 조건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후행 작업 기준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PAIR </a:t>
            </a:r>
            <a:r>
              <a:rPr lang="ko-KR" altLang="en-US" dirty="0">
                <a:sym typeface="Wingdings" panose="05000000000000000000" pitchFamily="2" charset="2"/>
              </a:rPr>
              <a:t>블록 완료 일정 참조하여 배치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    2.2.3) </a:t>
            </a:r>
            <a:r>
              <a:rPr lang="ko-KR" altLang="en-US" dirty="0">
                <a:sym typeface="Wingdings" panose="05000000000000000000" pitchFamily="2" charset="2"/>
              </a:rPr>
              <a:t>중량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생산량</a:t>
            </a:r>
            <a:r>
              <a:rPr lang="en-US" altLang="ko-KR" dirty="0">
                <a:sym typeface="Wingdings" panose="05000000000000000000" pitchFamily="2" charset="2"/>
              </a:rPr>
              <a:t>) : </a:t>
            </a:r>
            <a:r>
              <a:rPr lang="ko-KR" altLang="en-US" dirty="0">
                <a:sym typeface="Wingdings" panose="05000000000000000000" pitchFamily="2" charset="2"/>
              </a:rPr>
              <a:t>월말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기준 최대 생산량 기준으로 배치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    2.2.4) </a:t>
            </a:r>
            <a:r>
              <a:rPr lang="ko-KR" altLang="en-US" dirty="0">
                <a:sym typeface="Wingdings" panose="05000000000000000000" pitchFamily="2" charset="2"/>
              </a:rPr>
              <a:t>사이즈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형상</a:t>
            </a:r>
            <a:r>
              <a:rPr lang="en-US" altLang="ko-KR" dirty="0">
                <a:sym typeface="Wingdings" panose="05000000000000000000" pitchFamily="2" charset="2"/>
              </a:rPr>
              <a:t>) : </a:t>
            </a:r>
            <a:r>
              <a:rPr lang="ko-KR" altLang="en-US" dirty="0">
                <a:sym typeface="Wingdings" panose="05000000000000000000" pitchFamily="2" charset="2"/>
              </a:rPr>
              <a:t>블록 </a:t>
            </a:r>
            <a:r>
              <a:rPr lang="en-US" altLang="ko-KR" dirty="0">
                <a:sym typeface="Wingdings" panose="05000000000000000000" pitchFamily="2" charset="2"/>
              </a:rPr>
              <a:t>BASE</a:t>
            </a:r>
            <a:r>
              <a:rPr lang="ko-KR" altLang="en-US" dirty="0">
                <a:sym typeface="Wingdings" panose="05000000000000000000" pitchFamily="2" charset="2"/>
              </a:rPr>
              <a:t>에 따라 </a:t>
            </a:r>
            <a:r>
              <a:rPr lang="ko-KR" altLang="en-US" dirty="0" err="1">
                <a:sym typeface="Wingdings" panose="05000000000000000000" pitchFamily="2" charset="2"/>
              </a:rPr>
              <a:t>정반</a:t>
            </a:r>
            <a:r>
              <a:rPr lang="ko-KR" altLang="en-US" dirty="0">
                <a:sym typeface="Wingdings" panose="05000000000000000000" pitchFamily="2" charset="2"/>
              </a:rPr>
              <a:t> 차지 면적이 다름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    2.2.5) </a:t>
            </a:r>
            <a:r>
              <a:rPr lang="ko-KR" altLang="en-US" dirty="0">
                <a:sym typeface="Wingdings" panose="05000000000000000000" pitchFamily="2" charset="2"/>
              </a:rPr>
              <a:t>공기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 err="1">
                <a:sym typeface="Wingdings" panose="05000000000000000000" pitchFamily="2" charset="2"/>
              </a:rPr>
              <a:t>정반</a:t>
            </a:r>
            <a:r>
              <a:rPr lang="ko-KR" altLang="en-US" dirty="0">
                <a:sym typeface="Wingdings" panose="05000000000000000000" pitchFamily="2" charset="2"/>
              </a:rPr>
              <a:t> 점유 공기 설정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 err="1">
                <a:sym typeface="Wingdings" panose="05000000000000000000" pitchFamily="2" charset="2"/>
              </a:rPr>
              <a:t>정반에서</a:t>
            </a:r>
            <a:r>
              <a:rPr lang="ko-KR" altLang="en-US" dirty="0">
                <a:sym typeface="Wingdings" panose="05000000000000000000" pitchFamily="2" charset="2"/>
              </a:rPr>
              <a:t> 블록 반출 후 검사 실시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sym typeface="Wingdings" panose="05000000000000000000" pitchFamily="2" charset="2"/>
              </a:rPr>
              <a:t>표준공기와</a:t>
            </a:r>
            <a:r>
              <a:rPr lang="ko-KR" altLang="en-US" dirty="0">
                <a:sym typeface="Wingdings" panose="05000000000000000000" pitchFamily="2" charset="2"/>
              </a:rPr>
              <a:t> 개념이 다름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             </a:t>
            </a:r>
            <a:r>
              <a:rPr lang="ko-KR" altLang="en-US" dirty="0">
                <a:sym typeface="Wingdings" panose="05000000000000000000" pitchFamily="2" charset="2"/>
              </a:rPr>
              <a:t>선종</a:t>
            </a:r>
            <a:r>
              <a:rPr lang="en-US" altLang="ko-KR" dirty="0">
                <a:sym typeface="Wingdings" panose="05000000000000000000" pitchFamily="2" charset="2"/>
              </a:rPr>
              <a:t>/</a:t>
            </a:r>
            <a:r>
              <a:rPr lang="ko-KR" altLang="en-US" dirty="0" err="1">
                <a:sym typeface="Wingdings" panose="05000000000000000000" pitchFamily="2" charset="2"/>
              </a:rPr>
              <a:t>선형별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중</a:t>
            </a:r>
            <a:r>
              <a:rPr lang="en-US" altLang="ko-KR" dirty="0">
                <a:sym typeface="Wingdings" panose="05000000000000000000" pitchFamily="2" charset="2"/>
              </a:rPr>
              <a:t>/</a:t>
            </a:r>
            <a:r>
              <a:rPr lang="ko-KR" altLang="en-US" dirty="0">
                <a:sym typeface="Wingdings" panose="05000000000000000000" pitchFamily="2" charset="2"/>
              </a:rPr>
              <a:t>대조 블록 </a:t>
            </a:r>
            <a:r>
              <a:rPr lang="en-US" altLang="ko-KR" dirty="0">
                <a:sym typeface="Wingdings" panose="05000000000000000000" pitchFamily="2" charset="2"/>
              </a:rPr>
              <a:t>DEFAULT </a:t>
            </a:r>
            <a:r>
              <a:rPr lang="ko-KR" altLang="en-US" dirty="0">
                <a:sym typeface="Wingdings" panose="05000000000000000000" pitchFamily="2" charset="2"/>
              </a:rPr>
              <a:t>공기 설정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    2.2.6) </a:t>
            </a:r>
            <a:r>
              <a:rPr lang="ko-KR" altLang="en-US" dirty="0">
                <a:sym typeface="Wingdings" panose="05000000000000000000" pitchFamily="2" charset="2"/>
              </a:rPr>
              <a:t>특정 블록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지정 </a:t>
            </a:r>
            <a:r>
              <a:rPr lang="ko-KR" altLang="en-US" dirty="0" err="1">
                <a:sym typeface="Wingdings" panose="05000000000000000000" pitchFamily="2" charset="2"/>
              </a:rPr>
              <a:t>정반</a:t>
            </a:r>
            <a:r>
              <a:rPr lang="ko-KR" altLang="en-US" dirty="0">
                <a:sym typeface="Wingdings" panose="05000000000000000000" pitchFamily="2" charset="2"/>
              </a:rPr>
              <a:t> 및 날짜에 배치</a:t>
            </a:r>
            <a:r>
              <a:rPr lang="en-US" altLang="ko-KR" dirty="0">
                <a:sym typeface="Wingdings" panose="05000000000000000000" pitchFamily="2" charset="2"/>
              </a:rPr>
              <a:t>/</a:t>
            </a:r>
            <a:r>
              <a:rPr lang="ko-KR" altLang="en-US" dirty="0">
                <a:sym typeface="Wingdings" panose="05000000000000000000" pitchFamily="2" charset="2"/>
              </a:rPr>
              <a:t>제외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             </a:t>
            </a:r>
            <a:r>
              <a:rPr lang="ko-KR" altLang="en-US" dirty="0">
                <a:sym typeface="Wingdings" panose="05000000000000000000" pitchFamily="2" charset="2"/>
              </a:rPr>
              <a:t>전문화 </a:t>
            </a:r>
            <a:r>
              <a:rPr lang="ko-KR" altLang="en-US" dirty="0" err="1">
                <a:sym typeface="Wingdings" panose="05000000000000000000" pitchFamily="2" charset="2"/>
              </a:rPr>
              <a:t>정반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및 필수 일정 준수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돌관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 블록 조건 설정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    2.2.7) 1</a:t>
            </a:r>
            <a:r>
              <a:rPr lang="ko-KR" altLang="en-US" dirty="0">
                <a:sym typeface="Wingdings" panose="05000000000000000000" pitchFamily="2" charset="2"/>
              </a:rPr>
              <a:t>개 </a:t>
            </a:r>
            <a:r>
              <a:rPr lang="en-US" altLang="ko-KR" dirty="0">
                <a:sym typeface="Wingdings" panose="05000000000000000000" pitchFamily="2" charset="2"/>
              </a:rPr>
              <a:t>BAY</a:t>
            </a:r>
            <a:r>
              <a:rPr lang="ko-KR" altLang="en-US" dirty="0">
                <a:sym typeface="Wingdings" panose="05000000000000000000" pitchFamily="2" charset="2"/>
              </a:rPr>
              <a:t>에 </a:t>
            </a:r>
            <a:r>
              <a:rPr lang="en-US" altLang="ko-KR" dirty="0">
                <a:sym typeface="Wingdings" panose="05000000000000000000" pitchFamily="2" charset="2"/>
              </a:rPr>
              <a:t>1</a:t>
            </a:r>
            <a:r>
              <a:rPr lang="ko-KR" altLang="en-US" dirty="0">
                <a:sym typeface="Wingdings" panose="05000000000000000000" pitchFamily="2" charset="2"/>
              </a:rPr>
              <a:t>개 이상의 블록이 배치될 수 있음</a:t>
            </a:r>
            <a:r>
              <a:rPr lang="en-US" altLang="ko-KR" dirty="0">
                <a:sym typeface="Wingdings" panose="05000000000000000000" pitchFamily="2" charset="2"/>
              </a:rPr>
              <a:t>(1BAY &lt;-&gt; 1BLK </a:t>
            </a:r>
            <a:r>
              <a:rPr lang="ko-KR" altLang="en-US" dirty="0">
                <a:sym typeface="Wingdings" panose="05000000000000000000" pitchFamily="2" charset="2"/>
              </a:rPr>
              <a:t>일대일 매칭이 아님</a:t>
            </a:r>
            <a:r>
              <a:rPr lang="en-US" altLang="ko-KR" dirty="0">
                <a:sym typeface="Wingdings" panose="05000000000000000000" pitchFamily="2" charset="2"/>
              </a:rPr>
              <a:t>)      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 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20751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요구사항 및 고려사항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976945"/>
            <a:ext cx="11375457" cy="526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29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각 </a:t>
            </a:r>
            <a:r>
              <a:rPr lang="ko-KR" altLang="en-US" dirty="0" err="1"/>
              <a:t>공장별</a:t>
            </a:r>
            <a:r>
              <a:rPr lang="ko-KR" altLang="en-US" dirty="0"/>
              <a:t> 제약조건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2925" y="1484784"/>
            <a:ext cx="11111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EX) </a:t>
            </a:r>
            <a:r>
              <a:rPr lang="ko-KR" altLang="en-US" dirty="0"/>
              <a:t>본사</a:t>
            </a:r>
            <a:r>
              <a:rPr lang="en-US" altLang="ko-KR" dirty="0"/>
              <a:t>, </a:t>
            </a:r>
            <a:r>
              <a:rPr lang="ko-KR" altLang="en-US" dirty="0"/>
              <a:t>선각</a:t>
            </a:r>
            <a:r>
              <a:rPr lang="en-US" altLang="ko-KR" dirty="0"/>
              <a:t>1</a:t>
            </a:r>
            <a:r>
              <a:rPr lang="ko-KR" altLang="en-US" dirty="0"/>
              <a:t>공장 </a:t>
            </a:r>
            <a:r>
              <a:rPr lang="en-US" altLang="ko-KR" dirty="0"/>
              <a:t>LAY OUT </a:t>
            </a:r>
            <a:r>
              <a:rPr lang="ko-KR" altLang="en-US" dirty="0"/>
              <a:t>및 </a:t>
            </a:r>
            <a:r>
              <a:rPr lang="en-US" altLang="ko-KR" dirty="0"/>
              <a:t>CARANE </a:t>
            </a:r>
            <a:r>
              <a:rPr lang="ko-KR" altLang="en-US" dirty="0"/>
              <a:t>배치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884859"/>
            <a:ext cx="4320480" cy="25522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59896" y="1858384"/>
            <a:ext cx="6275180" cy="49549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472" y="4428223"/>
            <a:ext cx="3672408" cy="2241137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8472264" y="3212976"/>
            <a:ext cx="2592288" cy="1368152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44893" y="849486"/>
            <a:ext cx="11111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3-1)</a:t>
            </a:r>
            <a:r>
              <a:rPr lang="ko-KR" altLang="en-US" dirty="0"/>
              <a:t> 제약조건 </a:t>
            </a:r>
            <a:r>
              <a:rPr lang="en-US" altLang="ko-KR" dirty="0"/>
              <a:t>: </a:t>
            </a:r>
            <a:r>
              <a:rPr lang="ko-KR" altLang="en-US" dirty="0"/>
              <a:t>각 </a:t>
            </a:r>
            <a:r>
              <a:rPr lang="ko-KR" altLang="en-US" dirty="0" err="1"/>
              <a:t>공장별</a:t>
            </a:r>
            <a:r>
              <a:rPr lang="ko-KR" altLang="en-US" dirty="0"/>
              <a:t> 크기</a:t>
            </a:r>
            <a:r>
              <a:rPr lang="en-US" altLang="ko-KR" dirty="0"/>
              <a:t>, CRANE CAPA’ </a:t>
            </a:r>
            <a:r>
              <a:rPr lang="ko-KR" altLang="en-US" dirty="0"/>
              <a:t>및 </a:t>
            </a:r>
            <a:r>
              <a:rPr lang="en-US" altLang="ko-KR" dirty="0"/>
              <a:t>CRANE </a:t>
            </a:r>
            <a:r>
              <a:rPr lang="ko-KR" altLang="en-US" dirty="0"/>
              <a:t>권상 가능 범위 상이함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길이 및 </a:t>
            </a:r>
            <a:r>
              <a:rPr lang="ko-KR" altLang="en-US" dirty="0" err="1"/>
              <a:t>폭방향</a:t>
            </a:r>
            <a:r>
              <a:rPr lang="ko-KR" altLang="en-US" dirty="0"/>
              <a:t> </a:t>
            </a:r>
            <a:r>
              <a:rPr lang="ko-KR" altLang="en-US" dirty="0" err="1"/>
              <a:t>돌출가능</a:t>
            </a:r>
            <a:r>
              <a:rPr lang="en-US" altLang="ko-KR" dirty="0"/>
              <a:t>(</a:t>
            </a:r>
            <a:r>
              <a:rPr lang="ko-KR" altLang="en-US" dirty="0"/>
              <a:t>안전통로</a:t>
            </a:r>
            <a:r>
              <a:rPr lang="en-US" altLang="ko-KR" dirty="0"/>
              <a:t>)</a:t>
            </a:r>
            <a:r>
              <a:rPr lang="ko-KR" altLang="en-US" dirty="0"/>
              <a:t> 거리</a:t>
            </a:r>
            <a:r>
              <a:rPr lang="en-US" altLang="ko-KR" dirty="0"/>
              <a:t>, </a:t>
            </a:r>
            <a:r>
              <a:rPr lang="ko-KR" altLang="en-US" dirty="0" err="1"/>
              <a:t>블럭간</a:t>
            </a:r>
            <a:r>
              <a:rPr lang="ko-KR" altLang="en-US" dirty="0"/>
              <a:t> 안전거리</a:t>
            </a:r>
            <a:r>
              <a:rPr lang="en-US" altLang="ko-KR" dirty="0"/>
              <a:t>(</a:t>
            </a:r>
            <a:r>
              <a:rPr lang="ko-KR" altLang="en-US" dirty="0"/>
              <a:t>족장</a:t>
            </a:r>
            <a:r>
              <a:rPr lang="en-US" altLang="ko-KR" dirty="0"/>
              <a:t>)</a:t>
            </a:r>
            <a:r>
              <a:rPr lang="ko-KR" altLang="en-US" dirty="0"/>
              <a:t> 조건 설정 필요</a:t>
            </a:r>
            <a:endParaRPr lang="en-US" altLang="ko-KR" dirty="0"/>
          </a:p>
          <a:p>
            <a:r>
              <a:rPr lang="en-US" altLang="ko-KR" dirty="0">
                <a:sym typeface="Wingdings" panose="05000000000000000000" pitchFamily="2" charset="2"/>
              </a:rPr>
              <a:t>     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32637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각 </a:t>
            </a:r>
            <a:r>
              <a:rPr lang="ko-KR" altLang="en-US" dirty="0" err="1"/>
              <a:t>공장별</a:t>
            </a:r>
            <a:r>
              <a:rPr lang="ko-KR" altLang="en-US" dirty="0"/>
              <a:t> 제약조건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1258" y="849486"/>
            <a:ext cx="11111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EX) </a:t>
            </a:r>
            <a:r>
              <a:rPr lang="ko-KR" altLang="en-US" dirty="0"/>
              <a:t>본사</a:t>
            </a:r>
            <a:r>
              <a:rPr lang="en-US" altLang="ko-KR" dirty="0"/>
              <a:t>, </a:t>
            </a:r>
            <a:r>
              <a:rPr lang="ko-KR" altLang="en-US" dirty="0"/>
              <a:t>선각</a:t>
            </a:r>
            <a:r>
              <a:rPr lang="en-US" altLang="ko-KR" dirty="0"/>
              <a:t>1</a:t>
            </a:r>
            <a:r>
              <a:rPr lang="ko-KR" altLang="en-US" dirty="0"/>
              <a:t>공장</a:t>
            </a:r>
            <a:r>
              <a:rPr lang="en-US" altLang="ko-KR" dirty="0"/>
              <a:t> </a:t>
            </a:r>
            <a:r>
              <a:rPr lang="ko-KR" altLang="en-US" dirty="0"/>
              <a:t>기준 제약조건</a:t>
            </a:r>
            <a:endParaRPr lang="en-US" altLang="ko-KR" dirty="0"/>
          </a:p>
        </p:txBody>
      </p:sp>
      <p:grpSp>
        <p:nvGrpSpPr>
          <p:cNvPr id="19" name="그룹 18"/>
          <p:cNvGrpSpPr/>
          <p:nvPr/>
        </p:nvGrpSpPr>
        <p:grpSpPr>
          <a:xfrm>
            <a:off x="551384" y="3645024"/>
            <a:ext cx="3673935" cy="2736305"/>
            <a:chOff x="0" y="0"/>
            <a:chExt cx="6285714" cy="4666667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285714" cy="4666667"/>
            </a:xfrm>
            <a:prstGeom prst="rect">
              <a:avLst/>
            </a:prstGeom>
          </p:spPr>
        </p:pic>
        <p:cxnSp>
          <p:nvCxnSpPr>
            <p:cNvPr id="21" name="직선 화살표 연결선 20"/>
            <p:cNvCxnSpPr/>
            <p:nvPr/>
          </p:nvCxnSpPr>
          <p:spPr>
            <a:xfrm>
              <a:off x="495300" y="866775"/>
              <a:ext cx="0" cy="3419475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10"/>
            <p:cNvSpPr txBox="1"/>
            <p:nvPr/>
          </p:nvSpPr>
          <p:spPr>
            <a:xfrm>
              <a:off x="369594" y="2410072"/>
              <a:ext cx="998729" cy="37147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rgbClr val="0000FF"/>
                  </a:solidFill>
                </a:rPr>
                <a:t>26m</a:t>
              </a:r>
              <a:endParaRPr lang="ko-KR" altLang="en-US" sz="1400" dirty="0">
                <a:solidFill>
                  <a:srgbClr val="0000FF"/>
                </a:solidFill>
              </a:endParaRPr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>
              <a:off x="228600" y="1400175"/>
              <a:ext cx="5657850" cy="9525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15"/>
            <p:cNvSpPr txBox="1"/>
            <p:nvPr/>
          </p:nvSpPr>
          <p:spPr>
            <a:xfrm>
              <a:off x="2781300" y="982458"/>
              <a:ext cx="968074" cy="37147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rgbClr val="0000FF"/>
                  </a:solidFill>
                </a:rPr>
                <a:t>43m</a:t>
              </a:r>
              <a:endParaRPr lang="ko-KR" alt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47650" y="723899"/>
              <a:ext cx="5629275" cy="1428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38125" y="4286250"/>
              <a:ext cx="5629275" cy="104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cxnSp>
          <p:nvCxnSpPr>
            <p:cNvPr id="27" name="직선 화살표 연결선 26"/>
            <p:cNvCxnSpPr/>
            <p:nvPr/>
          </p:nvCxnSpPr>
          <p:spPr>
            <a:xfrm flipH="1">
              <a:off x="1345654" y="723901"/>
              <a:ext cx="9525" cy="3686176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0"/>
            <p:cNvSpPr txBox="1"/>
            <p:nvPr/>
          </p:nvSpPr>
          <p:spPr>
            <a:xfrm>
              <a:off x="1188864" y="3394388"/>
              <a:ext cx="5006954" cy="781051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rgbClr val="FF0000"/>
                  </a:solidFill>
                </a:rPr>
                <a:t>Max. : 26m + 2m =28m </a:t>
              </a:r>
            </a:p>
            <a:p>
              <a:pPr algn="ctr"/>
              <a:r>
                <a:rPr lang="en-US" altLang="ko-KR" sz="1400" dirty="0">
                  <a:solidFill>
                    <a:srgbClr val="FF0000"/>
                  </a:solidFill>
                </a:rPr>
                <a:t>(</a:t>
              </a:r>
              <a:r>
                <a:rPr lang="ko-KR" altLang="en-US" sz="1400" dirty="0">
                  <a:solidFill>
                    <a:srgbClr val="FF0000"/>
                  </a:solidFill>
                </a:rPr>
                <a:t>안전통로 양쪽 각 </a:t>
              </a:r>
              <a:r>
                <a:rPr lang="en-US" altLang="ko-KR" sz="1400" dirty="0">
                  <a:solidFill>
                    <a:srgbClr val="FF0000"/>
                  </a:solidFill>
                </a:rPr>
                <a:t>1m </a:t>
              </a:r>
              <a:r>
                <a:rPr lang="ko-KR" altLang="en-US" sz="1400" dirty="0">
                  <a:solidFill>
                    <a:srgbClr val="FF0000"/>
                  </a:solidFill>
                </a:rPr>
                <a:t>초과 가능</a:t>
              </a:r>
              <a:r>
                <a:rPr lang="en-US" altLang="ko-KR" sz="1400" dirty="0">
                  <a:solidFill>
                    <a:srgbClr val="FF0000"/>
                  </a:solidFill>
                </a:rPr>
                <a:t>)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29" name="TextBox 21"/>
            <p:cNvSpPr txBox="1"/>
            <p:nvPr/>
          </p:nvSpPr>
          <p:spPr>
            <a:xfrm>
              <a:off x="1188864" y="3014662"/>
              <a:ext cx="1028701" cy="37147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rgbClr val="0000FF"/>
                  </a:solidFill>
                </a:rPr>
                <a:t>28m</a:t>
              </a:r>
              <a:endParaRPr lang="ko-KR" altLang="en-US" sz="14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4316961" y="3645024"/>
            <a:ext cx="3673935" cy="2708107"/>
            <a:chOff x="335360" y="4033614"/>
            <a:chExt cx="3673935" cy="2708107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5360" y="4033614"/>
              <a:ext cx="3673935" cy="2708107"/>
            </a:xfrm>
            <a:prstGeom prst="rect">
              <a:avLst/>
            </a:prstGeom>
          </p:spPr>
        </p:pic>
        <p:sp>
          <p:nvSpPr>
            <p:cNvPr id="31" name="타원 30"/>
            <p:cNvSpPr/>
            <p:nvPr/>
          </p:nvSpPr>
          <p:spPr>
            <a:xfrm>
              <a:off x="1487488" y="4388831"/>
              <a:ext cx="288032" cy="288032"/>
            </a:xfrm>
            <a:prstGeom prst="ellipse">
              <a:avLst/>
            </a:prstGeom>
            <a:noFill/>
            <a:ln w="158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1466975" y="6381328"/>
              <a:ext cx="494026" cy="288032"/>
            </a:xfrm>
            <a:prstGeom prst="ellipse">
              <a:avLst/>
            </a:prstGeom>
            <a:noFill/>
            <a:ln w="158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2689648" y="4368304"/>
              <a:ext cx="288032" cy="288032"/>
            </a:xfrm>
            <a:prstGeom prst="ellipse">
              <a:avLst/>
            </a:prstGeom>
            <a:noFill/>
            <a:ln w="158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81788" y="950621"/>
            <a:ext cx="111117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 </a:t>
            </a:r>
            <a:endParaRPr lang="ko-KR" altLang="ko-KR" dirty="0"/>
          </a:p>
          <a:p>
            <a:pPr lvl="0"/>
            <a:r>
              <a:rPr lang="en-US" altLang="ko-KR" dirty="0"/>
              <a:t>1. </a:t>
            </a:r>
            <a:r>
              <a:rPr lang="ko-KR" altLang="ko-KR" dirty="0"/>
              <a:t>공장 제일 끝에 있는 </a:t>
            </a:r>
            <a:r>
              <a:rPr lang="ko-KR" altLang="ko-KR" dirty="0" err="1"/>
              <a:t>정반에는</a:t>
            </a:r>
            <a:r>
              <a:rPr lang="en-US" altLang="ko-KR" dirty="0"/>
              <a:t> 100</a:t>
            </a:r>
            <a:r>
              <a:rPr lang="ko-KR" altLang="en-US" dirty="0"/>
              <a:t>톤 </a:t>
            </a:r>
            <a:r>
              <a:rPr lang="ko-KR" altLang="ko-KR" dirty="0"/>
              <a:t>이상 </a:t>
            </a:r>
            <a:r>
              <a:rPr lang="ko-KR" altLang="ko-KR" dirty="0" err="1"/>
              <a:t>배치불가</a:t>
            </a:r>
            <a:r>
              <a:rPr lang="en-US" altLang="ko-KR" dirty="0"/>
              <a:t>(</a:t>
            </a:r>
            <a:r>
              <a:rPr lang="ko-KR" altLang="en-US" dirty="0" err="1"/>
              <a:t>양끝단</a:t>
            </a:r>
            <a:r>
              <a:rPr lang="ko-KR" altLang="en-US" dirty="0"/>
              <a:t> </a:t>
            </a:r>
            <a:r>
              <a:rPr lang="en-US" altLang="ko-KR" dirty="0"/>
              <a:t>5M </a:t>
            </a:r>
            <a:r>
              <a:rPr lang="ko-KR" altLang="en-US" dirty="0"/>
              <a:t>크레인 접근 불가</a:t>
            </a:r>
            <a:r>
              <a:rPr lang="en-US" altLang="ko-KR" dirty="0"/>
              <a:t>, 2</a:t>
            </a:r>
            <a:r>
              <a:rPr lang="ko-KR" altLang="en-US" dirty="0"/>
              <a:t>기 연동 불가</a:t>
            </a:r>
            <a:r>
              <a:rPr lang="en-US" altLang="ko-KR" dirty="0"/>
              <a:t>)</a:t>
            </a:r>
            <a:endParaRPr lang="ko-KR" altLang="ko-KR" dirty="0"/>
          </a:p>
          <a:p>
            <a:pPr lvl="0"/>
            <a:r>
              <a:rPr lang="en-US" altLang="ko-KR" dirty="0"/>
              <a:t>2. 51</a:t>
            </a:r>
            <a:r>
              <a:rPr lang="ko-KR" altLang="ko-KR" dirty="0"/>
              <a:t>톤 이상 블록 폭</a:t>
            </a:r>
            <a:r>
              <a:rPr lang="en-US" altLang="ko-KR" dirty="0"/>
              <a:t> 15M </a:t>
            </a:r>
            <a:r>
              <a:rPr lang="ko-KR" altLang="ko-KR" dirty="0"/>
              <a:t>이상 시 </a:t>
            </a:r>
            <a:r>
              <a:rPr lang="ko-KR" altLang="ko-KR" dirty="0" err="1"/>
              <a:t>길이방향</a:t>
            </a:r>
            <a:r>
              <a:rPr lang="ko-KR" altLang="ko-KR" dirty="0"/>
              <a:t> 배치</a:t>
            </a:r>
            <a:r>
              <a:rPr lang="en-US" altLang="ko-KR" dirty="0"/>
              <a:t>(</a:t>
            </a:r>
            <a:r>
              <a:rPr lang="ko-KR" altLang="en-US" dirty="0" err="1"/>
              <a:t>중앙통로</a:t>
            </a:r>
            <a:r>
              <a:rPr lang="en-US" altLang="ko-KR" dirty="0"/>
              <a:t>, </a:t>
            </a:r>
            <a:r>
              <a:rPr lang="ko-KR" altLang="en-US" dirty="0"/>
              <a:t>대차 이용 </a:t>
            </a:r>
            <a:r>
              <a:rPr lang="ko-KR" altLang="en-US" dirty="0" err="1"/>
              <a:t>반출시</a:t>
            </a:r>
            <a:r>
              <a:rPr lang="ko-KR" altLang="en-US" dirty="0"/>
              <a:t> </a:t>
            </a:r>
            <a:r>
              <a:rPr lang="en-US" altLang="ko-KR" dirty="0"/>
              <a:t>T/O </a:t>
            </a:r>
            <a:r>
              <a:rPr lang="ko-KR" altLang="en-US" dirty="0"/>
              <a:t>중량 고려</a:t>
            </a:r>
            <a:r>
              <a:rPr lang="en-US" altLang="ko-KR" dirty="0"/>
              <a:t>)</a:t>
            </a:r>
            <a:endParaRPr lang="ko-KR" altLang="ko-KR" dirty="0"/>
          </a:p>
          <a:p>
            <a:pPr lvl="0"/>
            <a:r>
              <a:rPr lang="en-US" altLang="ko-KR" dirty="0"/>
              <a:t>3. </a:t>
            </a:r>
            <a:r>
              <a:rPr lang="ko-KR" altLang="ko-KR" dirty="0"/>
              <a:t>폭</a:t>
            </a:r>
            <a:r>
              <a:rPr lang="en-US" altLang="ko-KR" dirty="0"/>
              <a:t>/</a:t>
            </a:r>
            <a:r>
              <a:rPr lang="ko-KR" altLang="ko-KR" dirty="0"/>
              <a:t>길이 둘다</a:t>
            </a:r>
            <a:r>
              <a:rPr lang="en-US" altLang="ko-KR" dirty="0"/>
              <a:t> 15M </a:t>
            </a:r>
            <a:r>
              <a:rPr lang="ko-KR" altLang="ko-KR" dirty="0"/>
              <a:t>이상 시</a:t>
            </a:r>
            <a:r>
              <a:rPr lang="en-US" altLang="ko-KR" dirty="0"/>
              <a:t> E</a:t>
            </a:r>
            <a:r>
              <a:rPr lang="ko-KR" altLang="ko-KR" dirty="0"/>
              <a:t>라인 배치</a:t>
            </a:r>
            <a:r>
              <a:rPr lang="en-US" altLang="ko-KR" dirty="0"/>
              <a:t>(</a:t>
            </a:r>
            <a:r>
              <a:rPr lang="ko-KR" altLang="en-US" dirty="0"/>
              <a:t>반출 불가</a:t>
            </a:r>
            <a:r>
              <a:rPr lang="en-US" altLang="ko-KR" dirty="0"/>
              <a:t>)</a:t>
            </a:r>
            <a:endParaRPr lang="ko-KR" altLang="ko-KR" dirty="0"/>
          </a:p>
          <a:p>
            <a:pPr lvl="0"/>
            <a:r>
              <a:rPr lang="en-US" altLang="ko-KR" dirty="0"/>
              <a:t>4. 15M </a:t>
            </a:r>
            <a:r>
              <a:rPr lang="ko-KR" altLang="ko-KR" dirty="0"/>
              <a:t>이상</a:t>
            </a:r>
            <a:r>
              <a:rPr lang="en-US" altLang="ko-KR" dirty="0"/>
              <a:t> </a:t>
            </a:r>
            <a:r>
              <a:rPr lang="ko-KR" altLang="ko-KR" dirty="0"/>
              <a:t>블록</a:t>
            </a:r>
            <a:r>
              <a:rPr lang="en-US" altLang="ko-KR" dirty="0"/>
              <a:t> C</a:t>
            </a:r>
            <a:r>
              <a:rPr lang="ko-KR" altLang="ko-KR" dirty="0"/>
              <a:t>라인 배치</a:t>
            </a:r>
            <a:r>
              <a:rPr lang="en-US" altLang="ko-KR" dirty="0"/>
              <a:t> </a:t>
            </a:r>
            <a:r>
              <a:rPr lang="ko-KR" altLang="ko-KR" dirty="0"/>
              <a:t>불가</a:t>
            </a:r>
          </a:p>
          <a:p>
            <a:pPr lvl="0"/>
            <a:r>
              <a:rPr lang="en-US" altLang="ko-KR" dirty="0"/>
              <a:t>5. PORT/STBD </a:t>
            </a:r>
            <a:r>
              <a:rPr lang="ko-KR" altLang="ko-KR" dirty="0" err="1"/>
              <a:t>같은라인</a:t>
            </a:r>
            <a:r>
              <a:rPr lang="ko-KR" altLang="ko-KR" dirty="0"/>
              <a:t> 배치</a:t>
            </a:r>
            <a:r>
              <a:rPr lang="en-US" altLang="ko-KR" dirty="0"/>
              <a:t>(</a:t>
            </a:r>
            <a:r>
              <a:rPr lang="ko-KR" altLang="ko-KR" dirty="0"/>
              <a:t>단</a:t>
            </a:r>
            <a:r>
              <a:rPr lang="en-US" altLang="ko-KR" dirty="0"/>
              <a:t>, </a:t>
            </a:r>
            <a:r>
              <a:rPr lang="ko-KR" altLang="ko-KR" dirty="0"/>
              <a:t>제약조건 </a:t>
            </a:r>
            <a:r>
              <a:rPr lang="ko-KR" altLang="ko-KR" dirty="0" err="1"/>
              <a:t>없을시</a:t>
            </a:r>
            <a:r>
              <a:rPr lang="en-US" altLang="ko-KR" dirty="0"/>
              <a:t> C/D</a:t>
            </a:r>
            <a:r>
              <a:rPr lang="ko-KR" altLang="ko-KR" dirty="0"/>
              <a:t>라인 </a:t>
            </a:r>
            <a:r>
              <a:rPr lang="ko-KR" altLang="ko-KR" dirty="0" err="1"/>
              <a:t>혼용배치</a:t>
            </a:r>
            <a:r>
              <a:rPr lang="ko-KR" altLang="ko-KR" dirty="0"/>
              <a:t> 가능</a:t>
            </a:r>
            <a:r>
              <a:rPr lang="en-US" altLang="ko-KR" dirty="0"/>
              <a:t>)</a:t>
            </a:r>
            <a:endParaRPr lang="ko-KR" altLang="ko-KR" dirty="0"/>
          </a:p>
          <a:p>
            <a:pPr lvl="0"/>
            <a:r>
              <a:rPr lang="en-US" altLang="ko-KR" dirty="0"/>
              <a:t>6. C</a:t>
            </a:r>
            <a:r>
              <a:rPr lang="ko-KR" altLang="ko-KR" dirty="0"/>
              <a:t>라인 </a:t>
            </a:r>
            <a:r>
              <a:rPr lang="ko-KR" altLang="ko-KR" dirty="0" err="1"/>
              <a:t>중조</a:t>
            </a:r>
            <a:r>
              <a:rPr lang="ko-KR" altLang="ko-KR" dirty="0"/>
              <a:t> 우선 배치</a:t>
            </a:r>
            <a:r>
              <a:rPr lang="en-US" altLang="ko-KR" dirty="0"/>
              <a:t>(</a:t>
            </a:r>
            <a:r>
              <a:rPr lang="ko-KR" altLang="ko-KR" dirty="0"/>
              <a:t>단</a:t>
            </a:r>
            <a:r>
              <a:rPr lang="en-US" altLang="ko-KR" dirty="0"/>
              <a:t>, E</a:t>
            </a:r>
            <a:r>
              <a:rPr lang="ko-KR" altLang="ko-KR" dirty="0"/>
              <a:t>라인 배치</a:t>
            </a:r>
            <a:r>
              <a:rPr lang="en-US" altLang="ko-KR" dirty="0"/>
              <a:t> E32C </a:t>
            </a:r>
            <a:r>
              <a:rPr lang="ko-KR" altLang="ko-KR" dirty="0"/>
              <a:t>등 특정</a:t>
            </a:r>
            <a:r>
              <a:rPr lang="en-US" altLang="ko-KR" dirty="0"/>
              <a:t> </a:t>
            </a:r>
            <a:r>
              <a:rPr lang="ko-KR" altLang="ko-KR" dirty="0"/>
              <a:t>블록 중</a:t>
            </a:r>
            <a:r>
              <a:rPr lang="en-US" altLang="ko-KR" dirty="0"/>
              <a:t>/</a:t>
            </a:r>
            <a:r>
              <a:rPr lang="ko-KR" altLang="ko-KR" dirty="0"/>
              <a:t>대조 같은</a:t>
            </a:r>
            <a:r>
              <a:rPr lang="en-US" altLang="ko-KR" dirty="0"/>
              <a:t> </a:t>
            </a:r>
            <a:r>
              <a:rPr lang="ko-KR" altLang="ko-KR" dirty="0"/>
              <a:t>라인 배치 조건 입력 필요</a:t>
            </a:r>
            <a:r>
              <a:rPr lang="en-US" altLang="ko-KR" dirty="0"/>
              <a:t>)</a:t>
            </a:r>
            <a:endParaRPr lang="ko-KR" altLang="ko-KR" dirty="0"/>
          </a:p>
          <a:p>
            <a:pPr lvl="0"/>
            <a:r>
              <a:rPr lang="en-US" altLang="ko-KR" dirty="0"/>
              <a:t>7. 2000TEU E32 &amp; E41</a:t>
            </a:r>
            <a:r>
              <a:rPr lang="ko-KR" altLang="ko-KR" dirty="0"/>
              <a:t>블록</a:t>
            </a:r>
            <a:r>
              <a:rPr lang="en-US" altLang="ko-KR" dirty="0"/>
              <a:t>,</a:t>
            </a:r>
            <a:r>
              <a:rPr lang="ko-KR" altLang="ko-KR" dirty="0"/>
              <a:t> 중</a:t>
            </a:r>
            <a:r>
              <a:rPr lang="en-US" altLang="ko-KR" dirty="0"/>
              <a:t>/</a:t>
            </a:r>
            <a:r>
              <a:rPr lang="ko-KR" altLang="ko-KR" dirty="0"/>
              <a:t>대조</a:t>
            </a:r>
            <a:r>
              <a:rPr lang="en-US" altLang="ko-KR" dirty="0"/>
              <a:t> E</a:t>
            </a:r>
            <a:r>
              <a:rPr lang="ko-KR" altLang="ko-KR" dirty="0"/>
              <a:t>라인 배치</a:t>
            </a:r>
          </a:p>
          <a:p>
            <a:pPr lvl="0"/>
            <a:r>
              <a:rPr lang="en-US" altLang="ko-KR" dirty="0"/>
              <a:t>8. E32 </a:t>
            </a:r>
            <a:r>
              <a:rPr lang="ko-KR" altLang="ko-KR" dirty="0" err="1"/>
              <a:t>배치시</a:t>
            </a:r>
            <a:r>
              <a:rPr lang="ko-KR" altLang="ko-KR" dirty="0"/>
              <a:t> 대조</a:t>
            </a:r>
            <a:r>
              <a:rPr lang="en-US" altLang="ko-KR" dirty="0"/>
              <a:t> </a:t>
            </a:r>
            <a:r>
              <a:rPr lang="ko-KR" altLang="ko-KR" dirty="0"/>
              <a:t>기준</a:t>
            </a:r>
            <a:r>
              <a:rPr lang="en-US" altLang="ko-KR" dirty="0"/>
              <a:t> D</a:t>
            </a:r>
            <a:r>
              <a:rPr lang="ko-KR" altLang="ko-KR" dirty="0"/>
              <a:t>라인</a:t>
            </a:r>
            <a:r>
              <a:rPr lang="en-US" altLang="ko-KR" dirty="0"/>
              <a:t> 2</a:t>
            </a:r>
            <a:r>
              <a:rPr lang="ko-KR" altLang="ko-KR" dirty="0"/>
              <a:t>번</a:t>
            </a:r>
            <a:r>
              <a:rPr lang="en-US" altLang="ko-KR" dirty="0"/>
              <a:t>, E</a:t>
            </a:r>
            <a:r>
              <a:rPr lang="ko-KR" altLang="ko-KR" dirty="0"/>
              <a:t>라인</a:t>
            </a:r>
            <a:r>
              <a:rPr lang="en-US" altLang="ko-KR" dirty="0"/>
              <a:t> 1</a:t>
            </a:r>
            <a:r>
              <a:rPr lang="ko-KR" altLang="ko-KR" dirty="0"/>
              <a:t>번 주기로 배치</a:t>
            </a:r>
            <a:endParaRPr lang="en-US" altLang="ko-KR" dirty="0"/>
          </a:p>
        </p:txBody>
      </p:sp>
      <p:grpSp>
        <p:nvGrpSpPr>
          <p:cNvPr id="41" name="그룹 40"/>
          <p:cNvGrpSpPr/>
          <p:nvPr/>
        </p:nvGrpSpPr>
        <p:grpSpPr>
          <a:xfrm>
            <a:off x="8111409" y="3645025"/>
            <a:ext cx="3615391" cy="2708106"/>
            <a:chOff x="8111409" y="3645025"/>
            <a:chExt cx="3615391" cy="2708106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11409" y="3645025"/>
              <a:ext cx="3615391" cy="2708106"/>
            </a:xfrm>
            <a:prstGeom prst="rect">
              <a:avLst/>
            </a:prstGeom>
          </p:spPr>
        </p:pic>
        <p:cxnSp>
          <p:nvCxnSpPr>
            <p:cNvPr id="39" name="직선 화살표 연결선 38"/>
            <p:cNvCxnSpPr/>
            <p:nvPr/>
          </p:nvCxnSpPr>
          <p:spPr>
            <a:xfrm flipH="1">
              <a:off x="8184232" y="4581128"/>
              <a:ext cx="1152128" cy="1577143"/>
            </a:xfrm>
            <a:prstGeom prst="straightConnector1">
              <a:avLst/>
            </a:prstGeom>
            <a:ln w="25400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20"/>
            <p:cNvSpPr txBox="1"/>
            <p:nvPr/>
          </p:nvSpPr>
          <p:spPr>
            <a:xfrm>
              <a:off x="8772048" y="3700881"/>
              <a:ext cx="2405950" cy="376500"/>
            </a:xfrm>
            <a:prstGeom prst="rect">
              <a:avLst/>
            </a:prstGeom>
            <a:solidFill>
              <a:schemeClr val="bg1"/>
            </a:solidFill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</a:rPr>
                <a:t>끝단</a:t>
              </a:r>
              <a:r>
                <a:rPr lang="ko-KR" altLang="en-US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>
                  <a:solidFill>
                    <a:schemeClr val="tx1"/>
                  </a:solidFill>
                </a:rPr>
                <a:t>5M </a:t>
              </a:r>
              <a:r>
                <a:rPr lang="ko-KR" altLang="en-US" sz="1400" dirty="0">
                  <a:solidFill>
                    <a:schemeClr val="tx1"/>
                  </a:solidFill>
                </a:rPr>
                <a:t>크레인 접근 불가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4295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시스템 보완 사항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1259" y="908720"/>
            <a:ext cx="110433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3-1)</a:t>
            </a:r>
            <a:r>
              <a:rPr lang="ko-KR" altLang="en-US" dirty="0"/>
              <a:t> 시스템 보완 사항</a:t>
            </a:r>
            <a:endParaRPr lang="en-US" altLang="ko-KR" dirty="0"/>
          </a:p>
          <a:p>
            <a:r>
              <a:rPr lang="ko-KR" altLang="en-US" dirty="0">
                <a:sym typeface="Wingdings" panose="05000000000000000000" pitchFamily="2" charset="2"/>
              </a:rPr>
              <a:t>▶ 중</a:t>
            </a:r>
            <a:r>
              <a:rPr lang="en-US" altLang="ko-KR" dirty="0">
                <a:sym typeface="Wingdings" panose="05000000000000000000" pitchFamily="2" charset="2"/>
              </a:rPr>
              <a:t>/</a:t>
            </a:r>
            <a:r>
              <a:rPr lang="ko-KR" altLang="en-US" dirty="0">
                <a:sym typeface="Wingdings" panose="05000000000000000000" pitchFamily="2" charset="2"/>
              </a:rPr>
              <a:t>대조 블록 </a:t>
            </a:r>
            <a:r>
              <a:rPr lang="en-US" altLang="ko-KR" dirty="0">
                <a:sym typeface="Wingdings" panose="05000000000000000000" pitchFamily="2" charset="2"/>
              </a:rPr>
              <a:t>SIZE(</a:t>
            </a:r>
            <a:r>
              <a:rPr lang="en-US" altLang="ko-KR" dirty="0" err="1">
                <a:sym typeface="Wingdings" panose="05000000000000000000" pitchFamily="2" charset="2"/>
              </a:rPr>
              <a:t>LxBxD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및 형상 정보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DATA BASE</a:t>
            </a:r>
            <a:r>
              <a:rPr lang="ko-KR" altLang="en-US" dirty="0">
                <a:sym typeface="Wingdings" panose="05000000000000000000" pitchFamily="2" charset="2"/>
              </a:rPr>
              <a:t>화 필요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    - </a:t>
            </a:r>
            <a:r>
              <a:rPr lang="ko-KR" altLang="en-US" dirty="0">
                <a:sym typeface="Wingdings" panose="05000000000000000000" pitchFamily="2" charset="2"/>
              </a:rPr>
              <a:t>기본적으로 설계에서 </a:t>
            </a:r>
            <a:r>
              <a:rPr lang="en-US" altLang="ko-KR" dirty="0">
                <a:sym typeface="Wingdings" panose="05000000000000000000" pitchFamily="2" charset="2"/>
              </a:rPr>
              <a:t>CAD </a:t>
            </a:r>
            <a:r>
              <a:rPr lang="ko-KR" altLang="en-US" dirty="0">
                <a:sym typeface="Wingdings" panose="05000000000000000000" pitchFamily="2" charset="2"/>
              </a:rPr>
              <a:t>정보 </a:t>
            </a:r>
            <a:r>
              <a:rPr lang="en-US" altLang="ko-KR" dirty="0">
                <a:sym typeface="Wingdings" panose="05000000000000000000" pitchFamily="2" charset="2"/>
              </a:rPr>
              <a:t>PUBLISHING </a:t>
            </a:r>
            <a:r>
              <a:rPr lang="ko-KR" altLang="en-US" dirty="0">
                <a:sym typeface="Wingdings" panose="05000000000000000000" pitchFamily="2" charset="2"/>
              </a:rPr>
              <a:t>되어야 </a:t>
            </a:r>
            <a:r>
              <a:rPr lang="ko-KR" altLang="en-US" dirty="0" err="1">
                <a:sym typeface="Wingdings" panose="05000000000000000000" pitchFamily="2" charset="2"/>
              </a:rPr>
              <a:t>정반배치</a:t>
            </a:r>
            <a:r>
              <a:rPr lang="ko-KR" altLang="en-US" dirty="0">
                <a:sym typeface="Wingdings" panose="05000000000000000000" pitchFamily="2" charset="2"/>
              </a:rPr>
              <a:t> 형상 반영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      (</a:t>
            </a:r>
            <a:r>
              <a:rPr lang="ko-KR" altLang="en-US" dirty="0">
                <a:sym typeface="Wingdings" panose="05000000000000000000" pitchFamily="2" charset="2"/>
              </a:rPr>
              <a:t>시리즈선임에도 불구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블록 형상 없이 박스 형태로 표현</a:t>
            </a:r>
            <a:r>
              <a:rPr lang="en-US" altLang="ko-KR" dirty="0">
                <a:sym typeface="Wingdings" panose="05000000000000000000" pitchFamily="2" charset="2"/>
              </a:rPr>
              <a:t>, UNITY  VIZZARD</a:t>
            </a:r>
            <a:r>
              <a:rPr lang="ko-KR" altLang="en-US" dirty="0">
                <a:sym typeface="Wingdings" panose="05000000000000000000" pitchFamily="2" charset="2"/>
              </a:rPr>
              <a:t>로 변경되어도 동일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    - </a:t>
            </a:r>
            <a:r>
              <a:rPr lang="ko-KR" altLang="en-US" dirty="0">
                <a:sym typeface="Wingdings" panose="05000000000000000000" pitchFamily="2" charset="2"/>
              </a:rPr>
              <a:t>블록 </a:t>
            </a:r>
            <a:r>
              <a:rPr lang="ko-KR" altLang="en-US" dirty="0" err="1">
                <a:sym typeface="Wingdings" panose="05000000000000000000" pitchFamily="2" charset="2"/>
              </a:rPr>
              <a:t>배치시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DIVISION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BASE </a:t>
            </a:r>
            <a:r>
              <a:rPr lang="ko-KR" altLang="en-US" dirty="0">
                <a:sym typeface="Wingdings" panose="05000000000000000000" pitchFamily="2" charset="2"/>
              </a:rPr>
              <a:t>기준에 따라 블록 회전 적용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       (</a:t>
            </a:r>
            <a:r>
              <a:rPr lang="ko-KR" altLang="en-US" dirty="0">
                <a:sym typeface="Wingdings" panose="05000000000000000000" pitchFamily="2" charset="2"/>
              </a:rPr>
              <a:t>외판 </a:t>
            </a:r>
            <a:r>
              <a:rPr lang="en-US" altLang="ko-KR" dirty="0">
                <a:sym typeface="Wingdings" panose="05000000000000000000" pitchFamily="2" charset="2"/>
              </a:rPr>
              <a:t>BASE</a:t>
            </a:r>
            <a:r>
              <a:rPr lang="ko-KR" altLang="en-US" dirty="0">
                <a:sym typeface="Wingdings" panose="05000000000000000000" pitchFamily="2" charset="2"/>
              </a:rPr>
              <a:t>의 경우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선형외판과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스마트지그</a:t>
            </a:r>
            <a:r>
              <a:rPr lang="ko-KR" altLang="en-US" dirty="0">
                <a:sym typeface="Wingdings" panose="05000000000000000000" pitchFamily="2" charset="2"/>
              </a:rPr>
              <a:t> 이용 </a:t>
            </a:r>
            <a:r>
              <a:rPr lang="en-US" altLang="ko-KR" dirty="0">
                <a:sym typeface="Wingdings" panose="05000000000000000000" pitchFamily="2" charset="2"/>
              </a:rPr>
              <a:t>BASE </a:t>
            </a:r>
            <a:r>
              <a:rPr lang="ko-KR" altLang="en-US" dirty="0">
                <a:sym typeface="Wingdings" panose="05000000000000000000" pitchFamily="2" charset="2"/>
              </a:rPr>
              <a:t>정보 입력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   </a:t>
            </a:r>
            <a:endParaRPr lang="en-US" altLang="ko-KR" dirty="0"/>
          </a:p>
        </p:txBody>
      </p:sp>
      <p:grpSp>
        <p:nvGrpSpPr>
          <p:cNvPr id="19" name="그룹 18"/>
          <p:cNvGrpSpPr/>
          <p:nvPr/>
        </p:nvGrpSpPr>
        <p:grpSpPr>
          <a:xfrm>
            <a:off x="6069852" y="2132856"/>
            <a:ext cx="5786788" cy="1566724"/>
            <a:chOff x="6069852" y="2222316"/>
            <a:chExt cx="5786788" cy="1566724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69852" y="2222316"/>
              <a:ext cx="2978476" cy="1566724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86536" y="2222316"/>
              <a:ext cx="2770104" cy="1566724"/>
            </a:xfrm>
            <a:prstGeom prst="rect">
              <a:avLst/>
            </a:prstGeom>
          </p:spPr>
        </p:pic>
      </p:grpSp>
      <p:grpSp>
        <p:nvGrpSpPr>
          <p:cNvPr id="18" name="그룹 17"/>
          <p:cNvGrpSpPr/>
          <p:nvPr/>
        </p:nvGrpSpPr>
        <p:grpSpPr>
          <a:xfrm>
            <a:off x="839416" y="2074852"/>
            <a:ext cx="4896544" cy="1570172"/>
            <a:chOff x="839416" y="2218868"/>
            <a:chExt cx="4896544" cy="157017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9416" y="2222316"/>
              <a:ext cx="1941815" cy="1566724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83632" y="2218868"/>
              <a:ext cx="2952328" cy="1570172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/>
        </p:nvSpPr>
        <p:spPr>
          <a:xfrm>
            <a:off x="741259" y="4365104"/>
            <a:ext cx="110433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▶ </a:t>
            </a:r>
            <a:r>
              <a:rPr lang="ko-KR" altLang="en-US" dirty="0" err="1">
                <a:sym typeface="Wingdings" panose="05000000000000000000" pitchFamily="2" charset="2"/>
              </a:rPr>
              <a:t>정반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배치시</a:t>
            </a:r>
            <a:r>
              <a:rPr lang="ko-KR" altLang="en-US" dirty="0">
                <a:sym typeface="Wingdings" panose="05000000000000000000" pitchFamily="2" charset="2"/>
              </a:rPr>
              <a:t> 기본적으로 </a:t>
            </a:r>
            <a:r>
              <a:rPr lang="en-US" altLang="ko-KR" dirty="0">
                <a:sym typeface="Wingdings" panose="05000000000000000000" pitchFamily="2" charset="2"/>
              </a:rPr>
              <a:t>3</a:t>
            </a:r>
            <a:r>
              <a:rPr lang="ko-KR" altLang="en-US" dirty="0">
                <a:sym typeface="Wingdings" panose="05000000000000000000" pitchFamily="2" charset="2"/>
              </a:rPr>
              <a:t>개월 물량 배치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     </a:t>
            </a:r>
            <a:r>
              <a:rPr lang="ko-KR" altLang="en-US" dirty="0">
                <a:sym typeface="Wingdings" panose="05000000000000000000" pitchFamily="2" charset="2"/>
              </a:rPr>
              <a:t>도면 </a:t>
            </a:r>
            <a:r>
              <a:rPr lang="ko-KR" altLang="en-US" dirty="0" err="1">
                <a:sym typeface="Wingdings" panose="05000000000000000000" pitchFamily="2" charset="2"/>
              </a:rPr>
              <a:t>출도전</a:t>
            </a:r>
            <a:r>
              <a:rPr lang="ko-KR" altLang="en-US" dirty="0">
                <a:sym typeface="Wingdings" panose="05000000000000000000" pitchFamily="2" charset="2"/>
              </a:rPr>
              <a:t> 블록 배치되므로 기본적으로 선종</a:t>
            </a:r>
            <a:r>
              <a:rPr lang="en-US" altLang="ko-KR" dirty="0">
                <a:sym typeface="Wingdings" panose="05000000000000000000" pitchFamily="2" charset="2"/>
              </a:rPr>
              <a:t>/</a:t>
            </a:r>
            <a:r>
              <a:rPr lang="ko-KR" altLang="en-US" dirty="0" err="1">
                <a:sym typeface="Wingdings" panose="05000000000000000000" pitchFamily="2" charset="2"/>
              </a:rPr>
              <a:t>선형별</a:t>
            </a:r>
            <a:r>
              <a:rPr lang="ko-KR" altLang="en-US" dirty="0">
                <a:sym typeface="Wingdings" panose="05000000000000000000" pitchFamily="2" charset="2"/>
              </a:rPr>
              <a:t> 블록 </a:t>
            </a:r>
            <a:r>
              <a:rPr lang="en-US" altLang="ko-KR" dirty="0">
                <a:sym typeface="Wingdings" panose="05000000000000000000" pitchFamily="2" charset="2"/>
              </a:rPr>
              <a:t>2D </a:t>
            </a:r>
            <a:r>
              <a:rPr lang="ko-KR" altLang="en-US" dirty="0">
                <a:sym typeface="Wingdings" panose="05000000000000000000" pitchFamily="2" charset="2"/>
              </a:rPr>
              <a:t>평면 형상으로 배치 후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        </a:t>
            </a:r>
            <a:r>
              <a:rPr lang="ko-KR" altLang="en-US" dirty="0">
                <a:sym typeface="Wingdings" panose="05000000000000000000" pitchFamily="2" charset="2"/>
              </a:rPr>
              <a:t>도면 </a:t>
            </a:r>
            <a:r>
              <a:rPr lang="ko-KR" altLang="en-US" dirty="0" err="1">
                <a:sym typeface="Wingdings" panose="05000000000000000000" pitchFamily="2" charset="2"/>
              </a:rPr>
              <a:t>출도시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UPDATE</a:t>
            </a:r>
            <a:r>
              <a:rPr lang="ko-KR" altLang="en-US" dirty="0">
                <a:sym typeface="Wingdings" panose="05000000000000000000" pitchFamily="2" charset="2"/>
              </a:rPr>
              <a:t> 시스템으로 검토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    </a:t>
            </a:r>
            <a:endParaRPr lang="en-US" altLang="ko-KR" dirty="0"/>
          </a:p>
        </p:txBody>
      </p:sp>
      <p:sp>
        <p:nvSpPr>
          <p:cNvPr id="35" name="TextBox 34"/>
          <p:cNvSpPr txBox="1"/>
          <p:nvPr/>
        </p:nvSpPr>
        <p:spPr>
          <a:xfrm>
            <a:off x="479376" y="5661248"/>
            <a:ext cx="11111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※ </a:t>
            </a:r>
            <a:r>
              <a:rPr lang="ko-KR" altLang="en-US" sz="20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정반</a:t>
            </a:r>
            <a:r>
              <a:rPr lang="ko-KR" altLang="en-US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20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배치시</a:t>
            </a:r>
            <a:r>
              <a:rPr lang="ko-KR" altLang="en-US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 필연적으로 블록의 </a:t>
            </a:r>
            <a:r>
              <a:rPr lang="ko-KR" altLang="en-US" sz="20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형상정보</a:t>
            </a:r>
            <a:r>
              <a:rPr lang="ko-KR" altLang="en-US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DATA</a:t>
            </a:r>
            <a:r>
              <a:rPr lang="ko-KR" altLang="en-US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가 있어야 배치 시뮬레이션이 가능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3202777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시스템 보완 사항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41" y="871586"/>
            <a:ext cx="2778621" cy="27641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200" y="871587"/>
            <a:ext cx="3905409" cy="572980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766" y="872939"/>
            <a:ext cx="3874143" cy="2762821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674241" y="3857868"/>
            <a:ext cx="3770933" cy="2718743"/>
            <a:chOff x="5577181" y="1052737"/>
            <a:chExt cx="7386096" cy="516701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77181" y="1052737"/>
              <a:ext cx="7386096" cy="5167014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6960096" y="2132856"/>
              <a:ext cx="360040" cy="3600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7535674" y="5760540"/>
              <a:ext cx="2808797" cy="3327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</p:grpSp>
      <p:sp>
        <p:nvSpPr>
          <p:cNvPr id="27" name="TextBox 4"/>
          <p:cNvSpPr txBox="1"/>
          <p:nvPr/>
        </p:nvSpPr>
        <p:spPr>
          <a:xfrm>
            <a:off x="4532309" y="5115443"/>
            <a:ext cx="2073056" cy="496421"/>
          </a:xfrm>
          <a:prstGeom prst="rect">
            <a:avLst/>
          </a:prstGeom>
          <a:solidFill>
            <a:schemeClr val="lt1"/>
          </a:solidFill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aseline="0" dirty="0">
                <a:solidFill>
                  <a:schemeClr val="tx1"/>
                </a:solidFill>
              </a:rPr>
              <a:t>- </a:t>
            </a:r>
            <a:r>
              <a:rPr lang="ko-KR" altLang="en-US" sz="1100" baseline="0" dirty="0" err="1">
                <a:solidFill>
                  <a:schemeClr val="tx1"/>
                </a:solidFill>
              </a:rPr>
              <a:t>핀지그</a:t>
            </a:r>
            <a:r>
              <a:rPr lang="ko-KR" altLang="en-US" sz="1100" baseline="0" dirty="0">
                <a:solidFill>
                  <a:schemeClr val="tx1"/>
                </a:solidFill>
              </a:rPr>
              <a:t> 도면 기준</a:t>
            </a:r>
            <a:endParaRPr lang="en-US" altLang="ko-KR" sz="1100" baseline="0" dirty="0">
              <a:solidFill>
                <a:schemeClr val="tx1"/>
              </a:solidFill>
            </a:endParaRPr>
          </a:p>
          <a:p>
            <a:r>
              <a:rPr lang="en-US" altLang="ko-KR" sz="1100" baseline="0" dirty="0">
                <a:solidFill>
                  <a:srgbClr val="FF0000"/>
                </a:solidFill>
              </a:rPr>
              <a:t>  </a:t>
            </a:r>
            <a:r>
              <a:rPr lang="en-US" altLang="ko-KR" sz="1100" dirty="0">
                <a:solidFill>
                  <a:srgbClr val="FF0000"/>
                </a:solidFill>
              </a:rPr>
              <a:t> </a:t>
            </a:r>
            <a:r>
              <a:rPr lang="ko-KR" altLang="en-US" sz="1100" b="1" baseline="0" dirty="0">
                <a:solidFill>
                  <a:srgbClr val="FF0000"/>
                </a:solidFill>
              </a:rPr>
              <a:t>최소 </a:t>
            </a:r>
            <a:r>
              <a:rPr lang="en-US" altLang="ko-KR" sz="1100" b="1" baseline="0" dirty="0">
                <a:solidFill>
                  <a:srgbClr val="FF0000"/>
                </a:solidFill>
              </a:rPr>
              <a:t>14M X17M </a:t>
            </a:r>
            <a:r>
              <a:rPr lang="ko-KR" altLang="en-US" sz="1100" b="1" baseline="0" dirty="0">
                <a:solidFill>
                  <a:srgbClr val="FF0000"/>
                </a:solidFill>
              </a:rPr>
              <a:t>공간 필요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14109" y="1579825"/>
            <a:ext cx="1925507" cy="2022062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0416480" y="2276872"/>
            <a:ext cx="1296144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723026" y="1301135"/>
            <a:ext cx="1854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>
                <a:solidFill>
                  <a:srgbClr val="FF0000"/>
                </a:solidFill>
                <a:sym typeface="Wingdings" panose="05000000000000000000" pitchFamily="2" charset="2"/>
              </a:rPr>
              <a:t>정반배치</a:t>
            </a:r>
            <a:r>
              <a:rPr lang="ko-KR" altLang="en-US" sz="11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sym typeface="Wingdings" panose="05000000000000000000" pitchFamily="2" charset="2"/>
              </a:rPr>
              <a:t>: 13m x 15m</a:t>
            </a:r>
            <a:endParaRPr lang="en-US" altLang="ko-KR" sz="1100" dirty="0"/>
          </a:p>
        </p:txBody>
      </p:sp>
      <p:sp>
        <p:nvSpPr>
          <p:cNvPr id="33" name="TextBox 32"/>
          <p:cNvSpPr txBox="1"/>
          <p:nvPr/>
        </p:nvSpPr>
        <p:spPr>
          <a:xfrm>
            <a:off x="5519936" y="2349596"/>
            <a:ext cx="1854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FF0000"/>
                </a:solidFill>
                <a:sym typeface="Wingdings" panose="05000000000000000000" pitchFamily="2" charset="2"/>
              </a:rPr>
              <a:t>BASE </a:t>
            </a:r>
            <a:r>
              <a:rPr lang="ko-KR" altLang="en-US" sz="1100" dirty="0">
                <a:solidFill>
                  <a:srgbClr val="FF0000"/>
                </a:solidFill>
                <a:sym typeface="Wingdings" panose="05000000000000000000" pitchFamily="2" charset="2"/>
              </a:rPr>
              <a:t>오류</a:t>
            </a:r>
            <a:endParaRPr lang="en-US" altLang="ko-KR" sz="1100" dirty="0"/>
          </a:p>
        </p:txBody>
      </p:sp>
      <p:sp>
        <p:nvSpPr>
          <p:cNvPr id="34" name="TextBox 33"/>
          <p:cNvSpPr txBox="1"/>
          <p:nvPr/>
        </p:nvSpPr>
        <p:spPr>
          <a:xfrm>
            <a:off x="10137126" y="2015262"/>
            <a:ext cx="1854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FF0000"/>
                </a:solidFill>
                <a:sym typeface="Wingdings" panose="05000000000000000000" pitchFamily="2" charset="2"/>
              </a:rPr>
              <a:t>BASE </a:t>
            </a:r>
            <a:r>
              <a:rPr lang="ko-KR" altLang="en-US" sz="1100" dirty="0">
                <a:solidFill>
                  <a:srgbClr val="FF0000"/>
                </a:solidFill>
                <a:sym typeface="Wingdings" panose="05000000000000000000" pitchFamily="2" charset="2"/>
              </a:rPr>
              <a:t>고려</a:t>
            </a:r>
            <a:r>
              <a:rPr lang="en-US" altLang="ko-KR" sz="11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100" dirty="0">
                <a:solidFill>
                  <a:srgbClr val="FF0000"/>
                </a:solidFill>
                <a:sym typeface="Wingdings" panose="05000000000000000000" pitchFamily="2" charset="2"/>
              </a:rPr>
              <a:t>안된 </a:t>
            </a:r>
            <a:r>
              <a:rPr lang="en-US" altLang="ko-KR" sz="1100" dirty="0">
                <a:solidFill>
                  <a:srgbClr val="FF0000"/>
                </a:solidFill>
                <a:sym typeface="Wingdings" panose="05000000000000000000" pitchFamily="2" charset="2"/>
              </a:rPr>
              <a:t>SIZE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56557236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HD 01">
      <a:dk1>
        <a:srgbClr val="0D0D0D"/>
      </a:dk1>
      <a:lt1>
        <a:srgbClr val="FFFFFF"/>
      </a:lt1>
      <a:dk2>
        <a:srgbClr val="3CD52E"/>
      </a:dk2>
      <a:lt2>
        <a:srgbClr val="63666A"/>
      </a:lt2>
      <a:accent1>
        <a:srgbClr val="00AF41"/>
      </a:accent1>
      <a:accent2>
        <a:srgbClr val="00823D"/>
      </a:accent2>
      <a:accent3>
        <a:srgbClr val="002F87"/>
      </a:accent3>
      <a:accent4>
        <a:srgbClr val="002453"/>
      </a:accent4>
      <a:accent5>
        <a:srgbClr val="024638"/>
      </a:accent5>
      <a:accent6>
        <a:srgbClr val="FE192A"/>
      </a:accent6>
      <a:hlink>
        <a:srgbClr val="0563C1"/>
      </a:hlink>
      <a:folHlink>
        <a:srgbClr val="954F72"/>
      </a:folHlink>
    </a:clrScheme>
    <a:fontScheme name="TEXT 02">
      <a:majorFont>
        <a:latin typeface="Noto Sans KR Medium"/>
        <a:ea typeface="Noto Sans KR Medium"/>
        <a:cs typeface=""/>
      </a:majorFont>
      <a:minorFont>
        <a:latin typeface="Noto Sans KR"/>
        <a:ea typeface="Noto Sans K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75000"/>
            <a:alpha val="5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Default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현대체 Bold"/>
        <a:ea typeface="현대체 Bold"/>
        <a:cs typeface=""/>
      </a:majorFont>
      <a:minorFont>
        <a:latin typeface="현대체 Medium"/>
        <a:ea typeface="현대체 Medium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" id="{514AB023-3E88-45AB-9C44-D3BC96310A44}" vid="{2FD45F26-A038-4DE9-B897-F088B7C0D50C}"/>
    </a:ext>
  </a:extLst>
</a:theme>
</file>

<file path=ppt/theme/theme3.xml><?xml version="1.0" encoding="utf-8"?>
<a:theme xmlns:a="http://schemas.openxmlformats.org/drawingml/2006/main" name="1_디자인 사용자 지정">
  <a:themeElements>
    <a:clrScheme name="HD 01">
      <a:dk1>
        <a:srgbClr val="0D0D0D"/>
      </a:dk1>
      <a:lt1>
        <a:srgbClr val="FFFFFF"/>
      </a:lt1>
      <a:dk2>
        <a:srgbClr val="3CD52E"/>
      </a:dk2>
      <a:lt2>
        <a:srgbClr val="63666A"/>
      </a:lt2>
      <a:accent1>
        <a:srgbClr val="00AF41"/>
      </a:accent1>
      <a:accent2>
        <a:srgbClr val="00823D"/>
      </a:accent2>
      <a:accent3>
        <a:srgbClr val="002F87"/>
      </a:accent3>
      <a:accent4>
        <a:srgbClr val="002453"/>
      </a:accent4>
      <a:accent5>
        <a:srgbClr val="024638"/>
      </a:accent5>
      <a:accent6>
        <a:srgbClr val="FE192A"/>
      </a:accent6>
      <a:hlink>
        <a:srgbClr val="0563C1"/>
      </a:hlink>
      <a:folHlink>
        <a:srgbClr val="954F72"/>
      </a:folHlink>
    </a:clrScheme>
    <a:fontScheme name="TEXT 02">
      <a:majorFont>
        <a:latin typeface="Noto Sans KR Medium"/>
        <a:ea typeface="Noto Sans KR Medium"/>
        <a:cs typeface=""/>
      </a:majorFont>
      <a:minorFont>
        <a:latin typeface="Noto Sans KR"/>
        <a:ea typeface="Noto Sans K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75000"/>
            <a:alpha val="5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7927</TotalTime>
  <Words>838</Words>
  <Application>Microsoft Office PowerPoint</Application>
  <PresentationFormat>와이드스크린</PresentationFormat>
  <Paragraphs>85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9</vt:i4>
      </vt:variant>
    </vt:vector>
  </HeadingPairs>
  <TitlesOfParts>
    <vt:vector size="28" baseType="lpstr">
      <vt:lpstr>HD현대체  Medium</vt:lpstr>
      <vt:lpstr>HD현대체 Bold</vt:lpstr>
      <vt:lpstr>HD현대체 OTF  Light</vt:lpstr>
      <vt:lpstr>HD현대체 OTF  Medium</vt:lpstr>
      <vt:lpstr>Noto Sans KR</vt:lpstr>
      <vt:lpstr>Noto Sans KR Black</vt:lpstr>
      <vt:lpstr>Noto Sans KR Medium</vt:lpstr>
      <vt:lpstr>맑은 고딕</vt:lpstr>
      <vt:lpstr>현대체 Bold</vt:lpstr>
      <vt:lpstr>현대체 Light</vt:lpstr>
      <vt:lpstr>현대체 Medium</vt:lpstr>
      <vt:lpstr>현대체Bold</vt:lpstr>
      <vt:lpstr>현대체Light</vt:lpstr>
      <vt:lpstr>현대체Medium</vt:lpstr>
      <vt:lpstr>Arial</vt:lpstr>
      <vt:lpstr>Wingdings</vt:lpstr>
      <vt:lpstr>디자인 사용자 지정</vt:lpstr>
      <vt:lpstr>1_Default Theme</vt:lpstr>
      <vt:lpstr>1_디자인 사용자 지정</vt:lpstr>
      <vt:lpstr>자동정반배치 (선체조립부)</vt:lpstr>
      <vt:lpstr>1. 목적 및 방향성 </vt:lpstr>
      <vt:lpstr>2. 요구사항 및 고려사항 </vt:lpstr>
      <vt:lpstr>2. 요구사항 및 고려사항</vt:lpstr>
      <vt:lpstr>2. 요구사항 및 고려사항</vt:lpstr>
      <vt:lpstr>3. 각 공장별 제약조건 </vt:lpstr>
      <vt:lpstr>3. 각 공장별 제약조건 </vt:lpstr>
      <vt:lpstr>4. 시스템 보완 사항</vt:lpstr>
      <vt:lpstr>4. 시스템 보완 사항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제조혁신 플랫폼 구축 JDP</dc:title>
  <dc:creator>장정환|책임|사업기획부</dc:creator>
  <cp:lastModifiedBy>Jongbae Kim</cp:lastModifiedBy>
  <cp:revision>505</cp:revision>
  <cp:lastPrinted>2024-02-15T23:50:37Z</cp:lastPrinted>
  <dcterms:created xsi:type="dcterms:W3CDTF">2023-10-11T05:59:29Z</dcterms:created>
  <dcterms:modified xsi:type="dcterms:W3CDTF">2024-03-05T09:44:29Z</dcterms:modified>
</cp:coreProperties>
</file>